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 id="2147483698" r:id="rId3"/>
  </p:sldMasterIdLst>
  <p:notesMasterIdLst>
    <p:notesMasterId r:id="rId52"/>
  </p:notesMasterIdLst>
  <p:sldIdLst>
    <p:sldId id="256" r:id="rId4"/>
    <p:sldId id="257" r:id="rId5"/>
    <p:sldId id="258" r:id="rId6"/>
    <p:sldId id="259" r:id="rId7"/>
    <p:sldId id="299" r:id="rId8"/>
    <p:sldId id="260" r:id="rId9"/>
    <p:sldId id="300" r:id="rId10"/>
    <p:sldId id="301" r:id="rId11"/>
    <p:sldId id="270" r:id="rId12"/>
    <p:sldId id="271" r:id="rId13"/>
    <p:sldId id="304" r:id="rId14"/>
    <p:sldId id="272" r:id="rId15"/>
    <p:sldId id="273" r:id="rId16"/>
    <p:sldId id="274" r:id="rId17"/>
    <p:sldId id="302" r:id="rId18"/>
    <p:sldId id="30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3" r:id="rId35"/>
    <p:sldId id="294" r:id="rId36"/>
    <p:sldId id="295" r:id="rId37"/>
    <p:sldId id="296" r:id="rId38"/>
    <p:sldId id="297" r:id="rId39"/>
    <p:sldId id="291" r:id="rId40"/>
    <p:sldId id="261" r:id="rId41"/>
    <p:sldId id="263" r:id="rId42"/>
    <p:sldId id="264" r:id="rId43"/>
    <p:sldId id="265" r:id="rId44"/>
    <p:sldId id="266" r:id="rId45"/>
    <p:sldId id="298" r:id="rId46"/>
    <p:sldId id="289" r:id="rId47"/>
    <p:sldId id="268" r:id="rId48"/>
    <p:sldId id="269" r:id="rId49"/>
    <p:sldId id="306" r:id="rId50"/>
    <p:sldId id="307" r:id="rId51"/>
  </p:sldIdLst>
  <p:sldSz cx="9144000" cy="5143500" type="screen16x9"/>
  <p:notesSz cx="6858000" cy="9144000"/>
  <p:embeddedFontLst>
    <p:embeddedFont>
      <p:font typeface="Archivo ExtraBold" panose="020B0604020202020204" charset="0"/>
      <p:bold r:id="rId53"/>
      <p:boldItalic r:id="rId54"/>
    </p:embeddedFont>
    <p:embeddedFont>
      <p:font typeface="Assistant" pitchFamily="2" charset="-79"/>
      <p:regular r:id="rId55"/>
      <p:bold r:id="rId56"/>
    </p:embeddedFont>
    <p:embeddedFont>
      <p:font typeface="Calibri" panose="020F0502020204030204" pitchFamily="34"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5b3f7f4d78_14_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5b3f7f4d78_14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569bf077f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27569bf077f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27569bf077f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569bf077f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27569bf077f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27569bf077f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8587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7569bf077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27569bf077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27569bf077f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7569bf077f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g27569bf077f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g27569bf077f_0_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5847f671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275847f671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275847f671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5847f671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275847f671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275847f671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39731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5847f671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275847f671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275847f671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24659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7569bf077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7569bf07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756108965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756108965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569bf077f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g27569bf077f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briefly describe late aircraft delays</a:t>
            </a:r>
            <a:endParaRPr/>
          </a:p>
          <a:p>
            <a:pPr marL="457200" lvl="0" indent="-298450" algn="l" rtl="0">
              <a:spcBef>
                <a:spcPts val="0"/>
              </a:spcBef>
              <a:spcAft>
                <a:spcPts val="0"/>
              </a:spcAft>
              <a:buSzPts val="1100"/>
              <a:buChar char="-"/>
            </a:pPr>
            <a:r>
              <a:rPr lang="en"/>
              <a:t>Can we include an actual dashboard so we can play around with the years if needed?</a:t>
            </a:r>
            <a:endParaRPr/>
          </a:p>
        </p:txBody>
      </p:sp>
      <p:sp>
        <p:nvSpPr>
          <p:cNvPr id="915" name="Google Shape;915;g27569bf077f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5f5bc4c4fb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25f5bc4c4fb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5f5bc4c4fb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7582c5884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7582c5884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Briefly describe carrier delays</a:t>
            </a:r>
            <a:endParaRPr/>
          </a:p>
          <a:p>
            <a:pPr marL="457200" lvl="0" indent="-298450" algn="l" rtl="0">
              <a:spcBef>
                <a:spcPts val="0"/>
              </a:spcBef>
              <a:spcAft>
                <a:spcPts val="0"/>
              </a:spcAft>
              <a:buSzPts val="1100"/>
              <a:buChar char="-"/>
            </a:pPr>
            <a:endParaRPr/>
          </a:p>
        </p:txBody>
      </p:sp>
      <p:sp>
        <p:nvSpPr>
          <p:cNvPr id="929" name="Google Shape;929;g27582c5884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7582c58842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g27582c58842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g27582c58842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680317466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g26803174660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26803174660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68031746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5" name="Google Shape;965;g2680317466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g2680317466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6803174660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g26803174660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g26803174660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67f093cf7e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g267f093cf7e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g267f093cf7e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5f601ab420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g25f601ab420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g25f601ab420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67f093cf7e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g267f093cf7e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g267f093cf7e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7569bf077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7569bf077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7569bf077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7569bf07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5f5bc4c4fb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25f5bc4c4fb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4" name="Google Shape;704;g25f5bc4c4fb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7569bf077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7569bf077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7569bf077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7569bf077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75bfead965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g275bfead965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g275bfead965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75bfead96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9" name="Google Shape;1069;g275bfead965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g275bfead965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75d915f5a0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275d915f5a0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g275d915f5a0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75d915f5a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g275d915f5a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g275d915f5a0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75d915f5a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g275d915f5a0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g275d915f5a0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7569bf077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7569bf077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5f5bc4c4fb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g25f5bc4c4fb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5f5bc4c4fb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67f093cf7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267f093cf7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During summer months, it’s vacation season so passengers experience more/worse delays.</a:t>
            </a:r>
            <a:endParaRPr/>
          </a:p>
          <a:p>
            <a:pPr marL="0" lvl="0" indent="0" algn="l" rtl="0">
              <a:spcBef>
                <a:spcPts val="0"/>
              </a:spcBef>
              <a:spcAft>
                <a:spcPts val="0"/>
              </a:spcAft>
              <a:buNone/>
            </a:pPr>
            <a:r>
              <a:rPr lang="en"/>
              <a:t>Fall season–weather is mild and skies are clearer</a:t>
            </a:r>
            <a:endParaRPr/>
          </a:p>
          <a:p>
            <a:pPr marL="0" lvl="0" indent="0" algn="l" rtl="0">
              <a:lnSpc>
                <a:spcPct val="115000"/>
              </a:lnSpc>
              <a:spcBef>
                <a:spcPts val="1200"/>
              </a:spcBef>
              <a:spcAft>
                <a:spcPts val="0"/>
              </a:spcAft>
              <a:buNone/>
            </a:pPr>
            <a:endParaRPr sz="1400">
              <a:solidFill>
                <a:schemeClr val="dk1"/>
              </a:solidFill>
            </a:endParaRPr>
          </a:p>
          <a:p>
            <a:pPr marL="0" lvl="0" indent="0" algn="l" rtl="0">
              <a:spcBef>
                <a:spcPts val="1200"/>
              </a:spcBef>
              <a:spcAft>
                <a:spcPts val="0"/>
              </a:spcAft>
              <a:buNone/>
            </a:pPr>
            <a:endParaRPr/>
          </a:p>
        </p:txBody>
      </p:sp>
      <p:sp>
        <p:nvSpPr>
          <p:cNvPr id="756" name="Google Shape;756;g267f093cf7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f5bc4c4f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25f5bc4c4f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25f5bc4c4fb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5f5917537a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25f5917537a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-high percentage of delay</a:t>
            </a:r>
            <a:endParaRPr sz="1400">
              <a:solidFill>
                <a:schemeClr val="dk1"/>
              </a:solidFill>
            </a:endParaRPr>
          </a:p>
          <a:p>
            <a:pPr marL="0" lvl="0" indent="0" algn="l" rtl="0">
              <a:spcBef>
                <a:spcPts val="0"/>
              </a:spcBef>
              <a:spcAft>
                <a:spcPts val="0"/>
              </a:spcAft>
              <a:buNone/>
            </a:pPr>
            <a:r>
              <a:rPr lang="en" sz="1400">
                <a:solidFill>
                  <a:schemeClr val="dk1"/>
                </a:solidFill>
              </a:rPr>
              <a:t>-4th highest in number of total flights</a:t>
            </a:r>
            <a:endParaRPr sz="1400">
              <a:solidFill>
                <a:schemeClr val="dk1"/>
              </a:solidFill>
            </a:endParaRPr>
          </a:p>
          <a:p>
            <a:pPr marL="0" lvl="0" indent="0" algn="l" rtl="0">
              <a:spcBef>
                <a:spcPts val="0"/>
              </a:spcBef>
              <a:spcAft>
                <a:spcPts val="0"/>
              </a:spcAft>
              <a:buNone/>
            </a:pPr>
            <a:r>
              <a:rPr lang="en" sz="1400">
                <a:solidFill>
                  <a:schemeClr val="dk1"/>
                </a:solidFill>
              </a:rPr>
              <a:t>- Alaska and Spirit Airlines have comparatively better mechanisms to reduce delayed flights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-The lowest delay is for Horizon Air even though they dont have the lowest number of total flights which means they also have good mechanisms in place to manage their delays</a:t>
            </a:r>
            <a:endParaRPr sz="1400">
              <a:solidFill>
                <a:schemeClr val="dk1"/>
              </a:solidFill>
            </a:endParaRPr>
          </a:p>
        </p:txBody>
      </p:sp>
      <p:sp>
        <p:nvSpPr>
          <p:cNvPr id="768" name="Google Shape;768;g25f5917537a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5f5917537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25f5917537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The top 5 Airlines by percentage has now changed</a:t>
            </a:r>
            <a:endParaRPr>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Horizon Air has the highest (85.72%)</a:t>
            </a:r>
            <a:endParaRPr>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This is interesting as Horizon Air is 6th in the number of flights list and still has managed to maintain lower arrival delay times. </a:t>
            </a:r>
            <a:endParaRPr>
              <a:solidFill>
                <a:schemeClr val="dk1"/>
              </a:solidFill>
              <a:latin typeface="Calibri"/>
              <a:ea typeface="Calibri"/>
              <a:cs typeface="Calibri"/>
              <a:sym typeface="Calibri"/>
            </a:endParaRPr>
          </a:p>
          <a:p>
            <a:pPr marL="914400" lvl="1" indent="-2984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778" name="Google Shape;778;g25f5917537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7569bf077f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27569bf077f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g27569bf077f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7569bf077f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27569bf077f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g27569bf077f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559930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7569bf077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7569bf077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7569bf077f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g27569bf077f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27569bf077f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582c5884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27582c5884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27582c58842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569bf077f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27569bf077f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27569bf077f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7569bf077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27569bf077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27569bf077f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f5bc4c4f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25f5bc4c4f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25f5bc4c4fb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92469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7569bf077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g27569bf077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Explain how the small airlines have been scoped.</a:t>
            </a:r>
            <a:endParaRPr/>
          </a:p>
          <a:p>
            <a:pPr marL="457200" lvl="0" indent="-298450" algn="l" rtl="0">
              <a:spcBef>
                <a:spcPts val="0"/>
              </a:spcBef>
              <a:spcAft>
                <a:spcPts val="0"/>
              </a:spcAft>
              <a:buSzPts val="1100"/>
              <a:buChar char="-"/>
            </a:pPr>
            <a:r>
              <a:rPr lang="en"/>
              <a:t>&lt;20,000</a:t>
            </a:r>
            <a:endParaRPr/>
          </a:p>
          <a:p>
            <a:pPr marL="457200" lvl="0" indent="-298450" algn="l" rtl="0">
              <a:spcBef>
                <a:spcPts val="0"/>
              </a:spcBef>
              <a:spcAft>
                <a:spcPts val="0"/>
              </a:spcAft>
              <a:buSzPts val="1100"/>
              <a:buChar char="-"/>
            </a:pPr>
            <a:r>
              <a:rPr lang="en"/>
              <a:t>Airlines that are not operating anymore</a:t>
            </a:r>
            <a:endParaRPr/>
          </a:p>
          <a:p>
            <a:pPr marL="457200" lvl="0" indent="-298450" algn="l" rtl="0">
              <a:spcBef>
                <a:spcPts val="0"/>
              </a:spcBef>
              <a:spcAft>
                <a:spcPts val="0"/>
              </a:spcAft>
              <a:buSzPts val="1100"/>
              <a:buChar char="-"/>
            </a:pPr>
            <a:r>
              <a:rPr lang="en"/>
              <a:t>Airlines that are supported by bigger airlines</a:t>
            </a:r>
            <a:endParaRPr/>
          </a:p>
        </p:txBody>
      </p:sp>
      <p:sp>
        <p:nvSpPr>
          <p:cNvPr id="722" name="Google Shape;722;g27569bf077f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7569bf077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g27569bf077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Explain how the small airlines have been scoped.</a:t>
            </a:r>
            <a:endParaRPr/>
          </a:p>
          <a:p>
            <a:pPr marL="457200" lvl="0" indent="-298450" algn="l" rtl="0">
              <a:spcBef>
                <a:spcPts val="0"/>
              </a:spcBef>
              <a:spcAft>
                <a:spcPts val="0"/>
              </a:spcAft>
              <a:buSzPts val="1100"/>
              <a:buChar char="-"/>
            </a:pPr>
            <a:r>
              <a:rPr lang="en"/>
              <a:t>&lt;20,000</a:t>
            </a:r>
            <a:endParaRPr/>
          </a:p>
          <a:p>
            <a:pPr marL="457200" lvl="0" indent="-298450" algn="l" rtl="0">
              <a:spcBef>
                <a:spcPts val="0"/>
              </a:spcBef>
              <a:spcAft>
                <a:spcPts val="0"/>
              </a:spcAft>
              <a:buSzPts val="1100"/>
              <a:buChar char="-"/>
            </a:pPr>
            <a:r>
              <a:rPr lang="en"/>
              <a:t>Airlines that are not operating anymore</a:t>
            </a:r>
            <a:endParaRPr/>
          </a:p>
          <a:p>
            <a:pPr marL="457200" lvl="0" indent="-298450" algn="l" rtl="0">
              <a:spcBef>
                <a:spcPts val="0"/>
              </a:spcBef>
              <a:spcAft>
                <a:spcPts val="0"/>
              </a:spcAft>
              <a:buSzPts val="1100"/>
              <a:buChar char="-"/>
            </a:pPr>
            <a:r>
              <a:rPr lang="en"/>
              <a:t>Airlines that are supported by bigger airlines</a:t>
            </a:r>
            <a:endParaRPr/>
          </a:p>
        </p:txBody>
      </p:sp>
      <p:sp>
        <p:nvSpPr>
          <p:cNvPr id="722" name="Google Shape;722;g27569bf077f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48574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7569bf077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27569bf077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27569bf077f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446672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569bf077f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27569bf077f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27569bf077f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93148" y="2319577"/>
            <a:ext cx="8144237" cy="6648789"/>
            <a:chOff x="3993148" y="2319577"/>
            <a:chExt cx="8144237" cy="6648789"/>
          </a:xfrm>
        </p:grpSpPr>
        <p:sp>
          <p:nvSpPr>
            <p:cNvPr id="10" name="Google Shape;10;p2"/>
            <p:cNvSpPr/>
            <p:nvPr/>
          </p:nvSpPr>
          <p:spPr>
            <a:xfrm rot="-7373547" flipH="1">
              <a:off x="6686843" y="37185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7373547" flipH="1">
              <a:off x="4668006" y="3363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4226835" y="-364285"/>
            <a:ext cx="6864805" cy="7906762"/>
            <a:chOff x="-4226835" y="-364285"/>
            <a:chExt cx="6864805" cy="7906762"/>
          </a:xfrm>
        </p:grpSpPr>
        <p:sp>
          <p:nvSpPr>
            <p:cNvPr id="13" name="Google Shape;13;p2"/>
            <p:cNvSpPr/>
            <p:nvPr/>
          </p:nvSpPr>
          <p:spPr>
            <a:xfrm rot="-9479323">
              <a:off x="-3612777" y="377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479323">
              <a:off x="-2751572" y="2594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4784682" y="-3746717"/>
            <a:ext cx="7837286" cy="7451417"/>
            <a:chOff x="4784682" y="-3746717"/>
            <a:chExt cx="7837286" cy="7451417"/>
          </a:xfrm>
        </p:grpSpPr>
        <p:sp>
          <p:nvSpPr>
            <p:cNvPr id="16" name="Google Shape;16;p2"/>
            <p:cNvSpPr/>
            <p:nvPr/>
          </p:nvSpPr>
          <p:spPr>
            <a:xfrm rot="8937730" flipH="1">
              <a:off x="5526852" y="-28164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8937730" flipH="1">
              <a:off x="7104038" y="-1431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Google Shape;18;p2"/>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47050" y="551367"/>
            <a:ext cx="9249900" cy="0"/>
          </a:xfrm>
          <a:prstGeom prst="straightConnector1">
            <a:avLst/>
          </a:prstGeom>
          <a:noFill/>
          <a:ln w="9525" cap="flat" cmpd="sng">
            <a:solidFill>
              <a:schemeClr val="dk1"/>
            </a:solidFill>
            <a:prstDash val="solid"/>
            <a:round/>
            <a:headEnd type="none" w="med" len="med"/>
            <a:tailEnd type="none" w="med" len="med"/>
          </a:ln>
        </p:spPr>
      </p:cxnSp>
      <p:sp>
        <p:nvSpPr>
          <p:cNvPr id="20" name="Google Shape;20;p2"/>
          <p:cNvSpPr txBox="1">
            <a:spLocks noGrp="1"/>
          </p:cNvSpPr>
          <p:nvPr>
            <p:ph type="ctrTitle"/>
          </p:nvPr>
        </p:nvSpPr>
        <p:spPr>
          <a:xfrm>
            <a:off x="926210" y="753669"/>
            <a:ext cx="6125400" cy="1897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300">
                <a:solidFill>
                  <a:srgbClr val="212529"/>
                </a:solidFill>
                <a:latin typeface="Archivo ExtraBold"/>
                <a:ea typeface="Archivo ExtraBold"/>
                <a:cs typeface="Archivo ExtraBold"/>
                <a:sym typeface="Archiv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926200" y="2738603"/>
            <a:ext cx="3442200" cy="33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500">
                <a:latin typeface="Assistant"/>
                <a:ea typeface="Assistant"/>
                <a:cs typeface="Assistant"/>
                <a:sym typeface="Assistan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p2"/>
          <p:cNvSpPr/>
          <p:nvPr/>
        </p:nvSpPr>
        <p:spPr>
          <a:xfrm>
            <a:off x="1139600" y="3970863"/>
            <a:ext cx="1691775" cy="464875"/>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61475" y="2402248"/>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54273" y="1081523"/>
            <a:ext cx="1048378" cy="25873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47075" y="5003475"/>
            <a:ext cx="9190925" cy="160970"/>
          </a:xfrm>
          <a:custGeom>
            <a:avLst/>
            <a:gdLst/>
            <a:ahLst/>
            <a:cxnLst/>
            <a:rect l="l" t="t" r="r" b="b"/>
            <a:pathLst>
              <a:path w="256479" h="12783" extrusionOk="0">
                <a:moveTo>
                  <a:pt x="1" y="0"/>
                </a:moveTo>
                <a:lnTo>
                  <a:pt x="256479" y="0"/>
                </a:lnTo>
                <a:lnTo>
                  <a:pt x="256479" y="12782"/>
                </a:lnTo>
                <a:lnTo>
                  <a:pt x="1" y="127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5"/>
        <p:cNvGrpSpPr/>
        <p:nvPr/>
      </p:nvGrpSpPr>
      <p:grpSpPr>
        <a:xfrm>
          <a:off x="0" y="0"/>
          <a:ext cx="0" cy="0"/>
          <a:chOff x="0" y="0"/>
          <a:chExt cx="0" cy="0"/>
        </a:xfrm>
      </p:grpSpPr>
      <p:sp>
        <p:nvSpPr>
          <p:cNvPr id="156" name="Google Shape;156;p11"/>
          <p:cNvSpPr txBox="1">
            <a:spLocks noGrp="1"/>
          </p:cNvSpPr>
          <p:nvPr>
            <p:ph type="title" hasCustomPrompt="1"/>
          </p:nvPr>
        </p:nvSpPr>
        <p:spPr>
          <a:xfrm>
            <a:off x="1117800" y="1322500"/>
            <a:ext cx="6908400" cy="17679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7" name="Google Shape;157;p11"/>
          <p:cNvSpPr txBox="1">
            <a:spLocks noGrp="1"/>
          </p:cNvSpPr>
          <p:nvPr>
            <p:ph type="body" idx="1"/>
          </p:nvPr>
        </p:nvSpPr>
        <p:spPr>
          <a:xfrm>
            <a:off x="1513825" y="3158950"/>
            <a:ext cx="5389500" cy="504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58" name="Google Shape;158;p11"/>
          <p:cNvGrpSpPr/>
          <p:nvPr/>
        </p:nvGrpSpPr>
        <p:grpSpPr>
          <a:xfrm>
            <a:off x="5131060" y="1199191"/>
            <a:ext cx="7634337" cy="7776286"/>
            <a:chOff x="5131060" y="1199191"/>
            <a:chExt cx="7634337" cy="7776286"/>
          </a:xfrm>
        </p:grpSpPr>
        <p:sp>
          <p:nvSpPr>
            <p:cNvPr id="159" name="Google Shape;159;p11"/>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1"/>
          <p:cNvGrpSpPr/>
          <p:nvPr/>
        </p:nvGrpSpPr>
        <p:grpSpPr>
          <a:xfrm>
            <a:off x="-3360060" y="239715"/>
            <a:ext cx="6864805" cy="7906762"/>
            <a:chOff x="-3360060" y="239715"/>
            <a:chExt cx="6864805" cy="7906762"/>
          </a:xfrm>
        </p:grpSpPr>
        <p:sp>
          <p:nvSpPr>
            <p:cNvPr id="162" name="Google Shape;162;p11"/>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1"/>
          <p:cNvGrpSpPr/>
          <p:nvPr/>
        </p:nvGrpSpPr>
        <p:grpSpPr>
          <a:xfrm>
            <a:off x="3713745" y="-3325550"/>
            <a:ext cx="8211561" cy="6465808"/>
            <a:chOff x="3713745" y="-3325550"/>
            <a:chExt cx="8211561" cy="6465808"/>
          </a:xfrm>
        </p:grpSpPr>
        <p:sp>
          <p:nvSpPr>
            <p:cNvPr id="165" name="Google Shape;165;p11"/>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 name="Google Shape;167;p11"/>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1"/>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169" name="Google Shape;169;p11"/>
          <p:cNvSpPr/>
          <p:nvPr/>
        </p:nvSpPr>
        <p:spPr>
          <a:xfrm>
            <a:off x="1267450" y="3759611"/>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5322650" y="3873686"/>
            <a:ext cx="1497221" cy="411414"/>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478636" y="614948"/>
            <a:ext cx="1048378" cy="25873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3"/>
        <p:cNvGrpSpPr/>
        <p:nvPr/>
      </p:nvGrpSpPr>
      <p:grpSpPr>
        <a:xfrm>
          <a:off x="0" y="0"/>
          <a:ext cx="0" cy="0"/>
          <a:chOff x="0" y="0"/>
          <a:chExt cx="0" cy="0"/>
        </a:xfrm>
      </p:grpSpPr>
      <p:grpSp>
        <p:nvGrpSpPr>
          <p:cNvPr id="174" name="Google Shape;174;p13"/>
          <p:cNvGrpSpPr/>
          <p:nvPr/>
        </p:nvGrpSpPr>
        <p:grpSpPr>
          <a:xfrm>
            <a:off x="3799235" y="2435377"/>
            <a:ext cx="8220712" cy="6596164"/>
            <a:chOff x="3799235" y="2435377"/>
            <a:chExt cx="8220712" cy="6596164"/>
          </a:xfrm>
        </p:grpSpPr>
        <p:sp>
          <p:nvSpPr>
            <p:cNvPr id="175" name="Google Shape;175;p13"/>
            <p:cNvSpPr/>
            <p:nvPr/>
          </p:nvSpPr>
          <p:spPr>
            <a:xfrm rot="-7373547" flipH="1">
              <a:off x="6569405" y="37817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rot="-7373547" flipH="1">
              <a:off x="4474094" y="34793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3"/>
          <p:cNvGrpSpPr/>
          <p:nvPr/>
        </p:nvGrpSpPr>
        <p:grpSpPr>
          <a:xfrm>
            <a:off x="-3791755" y="-2230748"/>
            <a:ext cx="6366120" cy="7945913"/>
            <a:chOff x="-10496805" y="2886777"/>
            <a:chExt cx="6366120" cy="7945913"/>
          </a:xfrm>
        </p:grpSpPr>
        <p:sp>
          <p:nvSpPr>
            <p:cNvPr id="178" name="Google Shape;178;p13"/>
            <p:cNvSpPr/>
            <p:nvPr/>
          </p:nvSpPr>
          <p:spPr>
            <a:xfrm rot="-9479323">
              <a:off x="-9520227" y="58851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rot="-9479323">
              <a:off x="-9882747" y="36284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3"/>
          <p:cNvGrpSpPr/>
          <p:nvPr/>
        </p:nvGrpSpPr>
        <p:grpSpPr>
          <a:xfrm>
            <a:off x="4867370" y="-4071642"/>
            <a:ext cx="8069311" cy="7536917"/>
            <a:chOff x="-8909405" y="115483"/>
            <a:chExt cx="8069311" cy="7536917"/>
          </a:xfrm>
        </p:grpSpPr>
        <p:sp>
          <p:nvSpPr>
            <p:cNvPr id="181" name="Google Shape;181;p13"/>
            <p:cNvSpPr/>
            <p:nvPr/>
          </p:nvSpPr>
          <p:spPr>
            <a:xfrm rot="8937730" flipH="1">
              <a:off x="-8167235" y="10457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8937730" flipH="1">
              <a:off x="-6358024" y="2516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3"/>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4" name="Google Shape;184;p13"/>
          <p:cNvSpPr txBox="1">
            <a:spLocks noGrp="1"/>
          </p:cNvSpPr>
          <p:nvPr>
            <p:ph type="title" idx="2"/>
          </p:nvPr>
        </p:nvSpPr>
        <p:spPr>
          <a:xfrm>
            <a:off x="1251706" y="1771518"/>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28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5" name="Google Shape;185;p13"/>
          <p:cNvSpPr txBox="1">
            <a:spLocks noGrp="1"/>
          </p:cNvSpPr>
          <p:nvPr>
            <p:ph type="subTitle" idx="1"/>
          </p:nvPr>
        </p:nvSpPr>
        <p:spPr>
          <a:xfrm>
            <a:off x="1149588" y="2239601"/>
            <a:ext cx="2121300" cy="523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3"/>
          <p:cNvSpPr txBox="1">
            <a:spLocks noGrp="1"/>
          </p:cNvSpPr>
          <p:nvPr>
            <p:ph type="title" idx="3" hasCustomPrompt="1"/>
          </p:nvPr>
        </p:nvSpPr>
        <p:spPr>
          <a:xfrm>
            <a:off x="1149588" y="1138218"/>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7" name="Google Shape;187;p13"/>
          <p:cNvSpPr txBox="1">
            <a:spLocks noGrp="1"/>
          </p:cNvSpPr>
          <p:nvPr>
            <p:ph type="title" idx="4"/>
          </p:nvPr>
        </p:nvSpPr>
        <p:spPr>
          <a:xfrm>
            <a:off x="4918369" y="1771518"/>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13"/>
          <p:cNvSpPr txBox="1">
            <a:spLocks noGrp="1"/>
          </p:cNvSpPr>
          <p:nvPr>
            <p:ph type="subTitle" idx="5"/>
          </p:nvPr>
        </p:nvSpPr>
        <p:spPr>
          <a:xfrm>
            <a:off x="4816242" y="223960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13"/>
          <p:cNvSpPr txBox="1">
            <a:spLocks noGrp="1"/>
          </p:cNvSpPr>
          <p:nvPr>
            <p:ph type="title" idx="6" hasCustomPrompt="1"/>
          </p:nvPr>
        </p:nvSpPr>
        <p:spPr>
          <a:xfrm>
            <a:off x="4816237" y="1138218"/>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0" name="Google Shape;190;p13"/>
          <p:cNvSpPr txBox="1">
            <a:spLocks noGrp="1"/>
          </p:cNvSpPr>
          <p:nvPr>
            <p:ph type="title" idx="7"/>
          </p:nvPr>
        </p:nvSpPr>
        <p:spPr>
          <a:xfrm>
            <a:off x="1251706" y="3465272"/>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13"/>
          <p:cNvSpPr txBox="1">
            <a:spLocks noGrp="1"/>
          </p:cNvSpPr>
          <p:nvPr>
            <p:ph type="subTitle" idx="8"/>
          </p:nvPr>
        </p:nvSpPr>
        <p:spPr>
          <a:xfrm>
            <a:off x="1149588" y="393335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13"/>
          <p:cNvSpPr txBox="1">
            <a:spLocks noGrp="1"/>
          </p:cNvSpPr>
          <p:nvPr>
            <p:ph type="title" idx="9" hasCustomPrompt="1"/>
          </p:nvPr>
        </p:nvSpPr>
        <p:spPr>
          <a:xfrm>
            <a:off x="1149588" y="2831969"/>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3" name="Google Shape;193;p13"/>
          <p:cNvSpPr txBox="1">
            <a:spLocks noGrp="1"/>
          </p:cNvSpPr>
          <p:nvPr>
            <p:ph type="title" idx="13"/>
          </p:nvPr>
        </p:nvSpPr>
        <p:spPr>
          <a:xfrm>
            <a:off x="4918369" y="3465272"/>
            <a:ext cx="3075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13"/>
          <p:cNvSpPr txBox="1">
            <a:spLocks noGrp="1"/>
          </p:cNvSpPr>
          <p:nvPr>
            <p:ph type="subTitle" idx="14"/>
          </p:nvPr>
        </p:nvSpPr>
        <p:spPr>
          <a:xfrm>
            <a:off x="4816242" y="3933351"/>
            <a:ext cx="2121300" cy="52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title" idx="15" hasCustomPrompt="1"/>
          </p:nvPr>
        </p:nvSpPr>
        <p:spPr>
          <a:xfrm>
            <a:off x="4816237" y="2831969"/>
            <a:ext cx="802200" cy="6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800" i="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196" name="Google Shape;196;p13"/>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13"/>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13"/>
          <p:cNvCxnSpPr/>
          <p:nvPr/>
        </p:nvCxnSpPr>
        <p:spPr>
          <a:xfrm rot="10800000">
            <a:off x="-47050" y="4622600"/>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99"/>
        <p:cNvGrpSpPr/>
        <p:nvPr/>
      </p:nvGrpSpPr>
      <p:grpSpPr>
        <a:xfrm>
          <a:off x="0" y="0"/>
          <a:ext cx="0" cy="0"/>
          <a:chOff x="0" y="0"/>
          <a:chExt cx="0" cy="0"/>
        </a:xfrm>
      </p:grpSpPr>
      <p:grpSp>
        <p:nvGrpSpPr>
          <p:cNvPr id="200" name="Google Shape;200;p14"/>
          <p:cNvGrpSpPr/>
          <p:nvPr/>
        </p:nvGrpSpPr>
        <p:grpSpPr>
          <a:xfrm>
            <a:off x="3797298" y="2319577"/>
            <a:ext cx="8540749" cy="6545489"/>
            <a:chOff x="2810973" y="6645577"/>
            <a:chExt cx="8540749" cy="6545489"/>
          </a:xfrm>
        </p:grpSpPr>
        <p:sp>
          <p:nvSpPr>
            <p:cNvPr id="201" name="Google Shape;201;p14"/>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4"/>
          <p:cNvGrpSpPr/>
          <p:nvPr/>
        </p:nvGrpSpPr>
        <p:grpSpPr>
          <a:xfrm>
            <a:off x="4961715" y="-3783460"/>
            <a:ext cx="7808105" cy="7141912"/>
            <a:chOff x="-16071160" y="5014390"/>
            <a:chExt cx="7808105" cy="7141912"/>
          </a:xfrm>
        </p:grpSpPr>
        <p:sp>
          <p:nvSpPr>
            <p:cNvPr id="204" name="Google Shape;204;p14"/>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4"/>
          <p:cNvGrpSpPr/>
          <p:nvPr/>
        </p:nvGrpSpPr>
        <p:grpSpPr>
          <a:xfrm>
            <a:off x="-3757180" y="226408"/>
            <a:ext cx="7179586" cy="8386867"/>
            <a:chOff x="-9622530" y="-1457817"/>
            <a:chExt cx="7179586" cy="8386867"/>
          </a:xfrm>
        </p:grpSpPr>
        <p:sp>
          <p:nvSpPr>
            <p:cNvPr id="207" name="Google Shape;207;p14"/>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4"/>
          <p:cNvSpPr txBox="1">
            <a:spLocks noGrp="1"/>
          </p:cNvSpPr>
          <p:nvPr>
            <p:ph type="title"/>
          </p:nvPr>
        </p:nvSpPr>
        <p:spPr>
          <a:xfrm>
            <a:off x="8045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0" name="Google Shape;210;p14"/>
          <p:cNvSpPr txBox="1">
            <a:spLocks noGrp="1"/>
          </p:cNvSpPr>
          <p:nvPr>
            <p:ph type="subTitle" idx="1"/>
          </p:nvPr>
        </p:nvSpPr>
        <p:spPr>
          <a:xfrm>
            <a:off x="7155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1" name="Google Shape;211;p14"/>
          <p:cNvSpPr txBox="1">
            <a:spLocks noGrp="1"/>
          </p:cNvSpPr>
          <p:nvPr>
            <p:ph type="title" idx="2"/>
          </p:nvPr>
        </p:nvSpPr>
        <p:spPr>
          <a:xfrm>
            <a:off x="33313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2" name="Google Shape;212;p14"/>
          <p:cNvSpPr txBox="1">
            <a:spLocks noGrp="1"/>
          </p:cNvSpPr>
          <p:nvPr>
            <p:ph type="subTitle" idx="3"/>
          </p:nvPr>
        </p:nvSpPr>
        <p:spPr>
          <a:xfrm>
            <a:off x="32423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3" name="Google Shape;213;p14"/>
          <p:cNvSpPr txBox="1">
            <a:spLocks noGrp="1"/>
          </p:cNvSpPr>
          <p:nvPr>
            <p:ph type="title" idx="4"/>
          </p:nvPr>
        </p:nvSpPr>
        <p:spPr>
          <a:xfrm>
            <a:off x="58581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4" name="Google Shape;214;p14"/>
          <p:cNvSpPr txBox="1">
            <a:spLocks noGrp="1"/>
          </p:cNvSpPr>
          <p:nvPr>
            <p:ph type="subTitle" idx="5"/>
          </p:nvPr>
        </p:nvSpPr>
        <p:spPr>
          <a:xfrm>
            <a:off x="57691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 name="Google Shape;215;p14"/>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6" name="Google Shape;216;p14"/>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4"/>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2_4">
    <p:spTree>
      <p:nvGrpSpPr>
        <p:cNvPr id="1" name="Shape 219"/>
        <p:cNvGrpSpPr/>
        <p:nvPr/>
      </p:nvGrpSpPr>
      <p:grpSpPr>
        <a:xfrm>
          <a:off x="0" y="0"/>
          <a:ext cx="0" cy="0"/>
          <a:chOff x="0" y="0"/>
          <a:chExt cx="0" cy="0"/>
        </a:xfrm>
      </p:grpSpPr>
      <p:grpSp>
        <p:nvGrpSpPr>
          <p:cNvPr id="220" name="Google Shape;220;p15"/>
          <p:cNvGrpSpPr/>
          <p:nvPr/>
        </p:nvGrpSpPr>
        <p:grpSpPr>
          <a:xfrm rot="-2190330">
            <a:off x="4709833" y="1510753"/>
            <a:ext cx="8540751" cy="6545490"/>
            <a:chOff x="2810973" y="6645577"/>
            <a:chExt cx="8540749" cy="6545489"/>
          </a:xfrm>
        </p:grpSpPr>
        <p:sp>
          <p:nvSpPr>
            <p:cNvPr id="221" name="Google Shape;221;p15"/>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5"/>
          <p:cNvGrpSpPr/>
          <p:nvPr/>
        </p:nvGrpSpPr>
        <p:grpSpPr>
          <a:xfrm rot="3643067" flipH="1">
            <a:off x="-2355300" y="1138899"/>
            <a:ext cx="7179412" cy="8386664"/>
            <a:chOff x="-9622530" y="-1457817"/>
            <a:chExt cx="7179586" cy="8386867"/>
          </a:xfrm>
        </p:grpSpPr>
        <p:sp>
          <p:nvSpPr>
            <p:cNvPr id="224" name="Google Shape;224;p15"/>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5"/>
          <p:cNvGrpSpPr/>
          <p:nvPr/>
        </p:nvGrpSpPr>
        <p:grpSpPr>
          <a:xfrm rot="-2700000">
            <a:off x="-1044373" y="-4146292"/>
            <a:ext cx="7808030" cy="7141843"/>
            <a:chOff x="-16071160" y="5014390"/>
            <a:chExt cx="7808105" cy="7141912"/>
          </a:xfrm>
        </p:grpSpPr>
        <p:sp>
          <p:nvSpPr>
            <p:cNvPr id="227" name="Google Shape;227;p15"/>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5"/>
          <p:cNvSpPr txBox="1">
            <a:spLocks noGrp="1"/>
          </p:cNvSpPr>
          <p:nvPr>
            <p:ph type="title"/>
          </p:nvPr>
        </p:nvSpPr>
        <p:spPr>
          <a:xfrm>
            <a:off x="1177350" y="27488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0" name="Google Shape;230;p15"/>
          <p:cNvSpPr txBox="1">
            <a:spLocks noGrp="1"/>
          </p:cNvSpPr>
          <p:nvPr>
            <p:ph type="subTitle" idx="1"/>
          </p:nvPr>
        </p:nvSpPr>
        <p:spPr>
          <a:xfrm>
            <a:off x="1088403" y="33466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5"/>
          <p:cNvSpPr txBox="1">
            <a:spLocks noGrp="1"/>
          </p:cNvSpPr>
          <p:nvPr>
            <p:ph type="title" idx="2"/>
          </p:nvPr>
        </p:nvSpPr>
        <p:spPr>
          <a:xfrm>
            <a:off x="3704150" y="27488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15"/>
          <p:cNvSpPr txBox="1">
            <a:spLocks noGrp="1"/>
          </p:cNvSpPr>
          <p:nvPr>
            <p:ph type="subTitle" idx="3"/>
          </p:nvPr>
        </p:nvSpPr>
        <p:spPr>
          <a:xfrm>
            <a:off x="3615203" y="33466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15"/>
          <p:cNvSpPr txBox="1">
            <a:spLocks noGrp="1"/>
          </p:cNvSpPr>
          <p:nvPr>
            <p:ph type="title" idx="4"/>
          </p:nvPr>
        </p:nvSpPr>
        <p:spPr>
          <a:xfrm>
            <a:off x="6230950" y="27488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4" name="Google Shape;234;p15"/>
          <p:cNvSpPr txBox="1">
            <a:spLocks noGrp="1"/>
          </p:cNvSpPr>
          <p:nvPr>
            <p:ph type="subTitle" idx="5"/>
          </p:nvPr>
        </p:nvSpPr>
        <p:spPr>
          <a:xfrm>
            <a:off x="6142003" y="33466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15"/>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6" name="Google Shape;236;p15"/>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5"/>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2_4_1">
    <p:spTree>
      <p:nvGrpSpPr>
        <p:cNvPr id="1" name="Shape 239"/>
        <p:cNvGrpSpPr/>
        <p:nvPr/>
      </p:nvGrpSpPr>
      <p:grpSpPr>
        <a:xfrm>
          <a:off x="0" y="0"/>
          <a:ext cx="0" cy="0"/>
          <a:chOff x="0" y="0"/>
          <a:chExt cx="0" cy="0"/>
        </a:xfrm>
      </p:grpSpPr>
      <p:sp>
        <p:nvSpPr>
          <p:cNvPr id="240" name="Google Shape;240;p16"/>
          <p:cNvSpPr/>
          <p:nvPr/>
        </p:nvSpPr>
        <p:spPr>
          <a:xfrm>
            <a:off x="7593125" y="2480186"/>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6"/>
          <p:cNvGrpSpPr/>
          <p:nvPr/>
        </p:nvGrpSpPr>
        <p:grpSpPr>
          <a:xfrm>
            <a:off x="3797298" y="2319577"/>
            <a:ext cx="8540749" cy="6545489"/>
            <a:chOff x="2810973" y="6645577"/>
            <a:chExt cx="8540749" cy="6545489"/>
          </a:xfrm>
        </p:grpSpPr>
        <p:sp>
          <p:nvSpPr>
            <p:cNvPr id="242" name="Google Shape;242;p16"/>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6"/>
          <p:cNvGrpSpPr/>
          <p:nvPr/>
        </p:nvGrpSpPr>
        <p:grpSpPr>
          <a:xfrm>
            <a:off x="4961715" y="-3783460"/>
            <a:ext cx="7808105" cy="7141912"/>
            <a:chOff x="-16071160" y="5014390"/>
            <a:chExt cx="7808105" cy="7141912"/>
          </a:xfrm>
        </p:grpSpPr>
        <p:sp>
          <p:nvSpPr>
            <p:cNvPr id="245" name="Google Shape;245;p16"/>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6"/>
          <p:cNvGrpSpPr/>
          <p:nvPr/>
        </p:nvGrpSpPr>
        <p:grpSpPr>
          <a:xfrm>
            <a:off x="-3757180" y="226408"/>
            <a:ext cx="7179586" cy="8386867"/>
            <a:chOff x="-9622530" y="-1457817"/>
            <a:chExt cx="7179586" cy="8386867"/>
          </a:xfrm>
        </p:grpSpPr>
        <p:sp>
          <p:nvSpPr>
            <p:cNvPr id="248" name="Google Shape;248;p16"/>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6"/>
          <p:cNvSpPr txBox="1">
            <a:spLocks noGrp="1"/>
          </p:cNvSpPr>
          <p:nvPr>
            <p:ph type="title"/>
          </p:nvPr>
        </p:nvSpPr>
        <p:spPr>
          <a:xfrm>
            <a:off x="4284385" y="1405410"/>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1" name="Google Shape;251;p16"/>
          <p:cNvSpPr txBox="1">
            <a:spLocks noGrp="1"/>
          </p:cNvSpPr>
          <p:nvPr>
            <p:ph type="subTitle" idx="1"/>
          </p:nvPr>
        </p:nvSpPr>
        <p:spPr>
          <a:xfrm>
            <a:off x="4189345" y="1888800"/>
            <a:ext cx="3803100" cy="2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16"/>
          <p:cNvSpPr txBox="1">
            <a:spLocks noGrp="1"/>
          </p:cNvSpPr>
          <p:nvPr>
            <p:ph type="title" idx="2"/>
          </p:nvPr>
        </p:nvSpPr>
        <p:spPr>
          <a:xfrm>
            <a:off x="4284385" y="2558485"/>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3" name="Google Shape;253;p16"/>
          <p:cNvSpPr txBox="1">
            <a:spLocks noGrp="1"/>
          </p:cNvSpPr>
          <p:nvPr>
            <p:ph type="subTitle" idx="3"/>
          </p:nvPr>
        </p:nvSpPr>
        <p:spPr>
          <a:xfrm>
            <a:off x="4189345" y="3041875"/>
            <a:ext cx="3803100" cy="2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16"/>
          <p:cNvSpPr txBox="1">
            <a:spLocks noGrp="1"/>
          </p:cNvSpPr>
          <p:nvPr>
            <p:ph type="title" idx="4"/>
          </p:nvPr>
        </p:nvSpPr>
        <p:spPr>
          <a:xfrm>
            <a:off x="4284385" y="3711560"/>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5" name="Google Shape;255;p16"/>
          <p:cNvSpPr txBox="1">
            <a:spLocks noGrp="1"/>
          </p:cNvSpPr>
          <p:nvPr>
            <p:ph type="subTitle" idx="5"/>
          </p:nvPr>
        </p:nvSpPr>
        <p:spPr>
          <a:xfrm>
            <a:off x="4189345" y="4194950"/>
            <a:ext cx="3803100" cy="2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6" name="Google Shape;256;p16"/>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7" name="Google Shape;257;p16"/>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6"/>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16"/>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260" name="Google Shape;260;p16"/>
          <p:cNvSpPr/>
          <p:nvPr/>
        </p:nvSpPr>
        <p:spPr>
          <a:xfrm>
            <a:off x="2087275" y="1905536"/>
            <a:ext cx="1497221" cy="411414"/>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191361" y="3788148"/>
            <a:ext cx="1048378" cy="25873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4">
  <p:cSld name="CUSTOM_2_4_1_1_1">
    <p:spTree>
      <p:nvGrpSpPr>
        <p:cNvPr id="1" name="Shape 262"/>
        <p:cNvGrpSpPr/>
        <p:nvPr/>
      </p:nvGrpSpPr>
      <p:grpSpPr>
        <a:xfrm>
          <a:off x="0" y="0"/>
          <a:ext cx="0" cy="0"/>
          <a:chOff x="0" y="0"/>
          <a:chExt cx="0" cy="0"/>
        </a:xfrm>
      </p:grpSpPr>
      <p:sp>
        <p:nvSpPr>
          <p:cNvPr id="263" name="Google Shape;263;p17"/>
          <p:cNvSpPr txBox="1">
            <a:spLocks noGrp="1"/>
          </p:cNvSpPr>
          <p:nvPr>
            <p:ph type="title"/>
          </p:nvPr>
        </p:nvSpPr>
        <p:spPr>
          <a:xfrm>
            <a:off x="1168800" y="2258395"/>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4" name="Google Shape;264;p17"/>
          <p:cNvSpPr txBox="1">
            <a:spLocks noGrp="1"/>
          </p:cNvSpPr>
          <p:nvPr>
            <p:ph type="subTitle" idx="1"/>
          </p:nvPr>
        </p:nvSpPr>
        <p:spPr>
          <a:xfrm>
            <a:off x="1079853" y="2712269"/>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17"/>
          <p:cNvSpPr txBox="1">
            <a:spLocks noGrp="1"/>
          </p:cNvSpPr>
          <p:nvPr>
            <p:ph type="title" idx="2"/>
          </p:nvPr>
        </p:nvSpPr>
        <p:spPr>
          <a:xfrm>
            <a:off x="3695600" y="2867995"/>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6" name="Google Shape;266;p17"/>
          <p:cNvSpPr txBox="1">
            <a:spLocks noGrp="1"/>
          </p:cNvSpPr>
          <p:nvPr>
            <p:ph type="subTitle" idx="3"/>
          </p:nvPr>
        </p:nvSpPr>
        <p:spPr>
          <a:xfrm>
            <a:off x="3606653" y="3321869"/>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17"/>
          <p:cNvSpPr txBox="1">
            <a:spLocks noGrp="1"/>
          </p:cNvSpPr>
          <p:nvPr>
            <p:ph type="title" idx="4"/>
          </p:nvPr>
        </p:nvSpPr>
        <p:spPr>
          <a:xfrm>
            <a:off x="6222400" y="3477595"/>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8" name="Google Shape;268;p17"/>
          <p:cNvSpPr txBox="1">
            <a:spLocks noGrp="1"/>
          </p:cNvSpPr>
          <p:nvPr>
            <p:ph type="subTitle" idx="5"/>
          </p:nvPr>
        </p:nvSpPr>
        <p:spPr>
          <a:xfrm>
            <a:off x="6133453" y="3931469"/>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17"/>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i="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0" name="Google Shape;270;p17"/>
          <p:cNvGrpSpPr/>
          <p:nvPr/>
        </p:nvGrpSpPr>
        <p:grpSpPr>
          <a:xfrm rot="-6507401" flipH="1">
            <a:off x="5280396" y="-1911055"/>
            <a:ext cx="8541080" cy="6545742"/>
            <a:chOff x="2810973" y="6645577"/>
            <a:chExt cx="8540749" cy="6545489"/>
          </a:xfrm>
        </p:grpSpPr>
        <p:sp>
          <p:nvSpPr>
            <p:cNvPr id="271" name="Google Shape;271;p17"/>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7"/>
          <p:cNvGrpSpPr/>
          <p:nvPr/>
        </p:nvGrpSpPr>
        <p:grpSpPr>
          <a:xfrm rot="-2700000">
            <a:off x="-2742223" y="-4251242"/>
            <a:ext cx="7808030" cy="7141843"/>
            <a:chOff x="-16071160" y="5014390"/>
            <a:chExt cx="7808105" cy="7141912"/>
          </a:xfrm>
        </p:grpSpPr>
        <p:sp>
          <p:nvSpPr>
            <p:cNvPr id="274" name="Google Shape;274;p1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7"/>
          <p:cNvGrpSpPr/>
          <p:nvPr/>
        </p:nvGrpSpPr>
        <p:grpSpPr>
          <a:xfrm rot="-3643067">
            <a:off x="-2355300" y="1138899"/>
            <a:ext cx="7179412" cy="8386664"/>
            <a:chOff x="-9622530" y="-1457817"/>
            <a:chExt cx="7179586" cy="8386867"/>
          </a:xfrm>
        </p:grpSpPr>
        <p:sp>
          <p:nvSpPr>
            <p:cNvPr id="277" name="Google Shape;277;p17"/>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 name="Google Shape;279;p17"/>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17"/>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17"/>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2_3">
    <p:spTree>
      <p:nvGrpSpPr>
        <p:cNvPr id="1" name="Shape 282"/>
        <p:cNvGrpSpPr/>
        <p:nvPr/>
      </p:nvGrpSpPr>
      <p:grpSpPr>
        <a:xfrm>
          <a:off x="0" y="0"/>
          <a:ext cx="0" cy="0"/>
          <a:chOff x="0" y="0"/>
          <a:chExt cx="0" cy="0"/>
        </a:xfrm>
      </p:grpSpPr>
      <p:grpSp>
        <p:nvGrpSpPr>
          <p:cNvPr id="283" name="Google Shape;283;p18"/>
          <p:cNvGrpSpPr/>
          <p:nvPr/>
        </p:nvGrpSpPr>
        <p:grpSpPr>
          <a:xfrm>
            <a:off x="3797298" y="2319577"/>
            <a:ext cx="8540749" cy="6545489"/>
            <a:chOff x="2810973" y="6645577"/>
            <a:chExt cx="8540749" cy="6545489"/>
          </a:xfrm>
        </p:grpSpPr>
        <p:sp>
          <p:nvSpPr>
            <p:cNvPr id="284" name="Google Shape;284;p18"/>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4961715" y="-3783460"/>
            <a:ext cx="7808105" cy="7141912"/>
            <a:chOff x="-16071160" y="5014390"/>
            <a:chExt cx="7808105" cy="7141912"/>
          </a:xfrm>
        </p:grpSpPr>
        <p:sp>
          <p:nvSpPr>
            <p:cNvPr id="287" name="Google Shape;287;p1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a:off x="-3757180" y="226408"/>
            <a:ext cx="7179586" cy="8386867"/>
            <a:chOff x="-9622530" y="-1457817"/>
            <a:chExt cx="7179586" cy="8386867"/>
          </a:xfrm>
        </p:grpSpPr>
        <p:sp>
          <p:nvSpPr>
            <p:cNvPr id="290" name="Google Shape;290;p18"/>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txBox="1">
            <a:spLocks noGrp="1"/>
          </p:cNvSpPr>
          <p:nvPr>
            <p:ph type="title"/>
          </p:nvPr>
        </p:nvSpPr>
        <p:spPr>
          <a:xfrm>
            <a:off x="764075" y="2431413"/>
            <a:ext cx="1942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3" name="Google Shape;293;p18"/>
          <p:cNvSpPr txBox="1">
            <a:spLocks noGrp="1"/>
          </p:cNvSpPr>
          <p:nvPr>
            <p:ph type="subTitle" idx="1"/>
          </p:nvPr>
        </p:nvSpPr>
        <p:spPr>
          <a:xfrm>
            <a:off x="764075" y="2914813"/>
            <a:ext cx="2031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4" name="Google Shape;294;p18"/>
          <p:cNvSpPr txBox="1">
            <a:spLocks noGrp="1"/>
          </p:cNvSpPr>
          <p:nvPr>
            <p:ph type="title" idx="2"/>
          </p:nvPr>
        </p:nvSpPr>
        <p:spPr>
          <a:xfrm>
            <a:off x="3290875" y="2431413"/>
            <a:ext cx="1942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5" name="Google Shape;295;p18"/>
          <p:cNvSpPr txBox="1">
            <a:spLocks noGrp="1"/>
          </p:cNvSpPr>
          <p:nvPr>
            <p:ph type="subTitle" idx="3"/>
          </p:nvPr>
        </p:nvSpPr>
        <p:spPr>
          <a:xfrm>
            <a:off x="3290875" y="2914813"/>
            <a:ext cx="2031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6" name="Google Shape;296;p18"/>
          <p:cNvSpPr txBox="1">
            <a:spLocks noGrp="1"/>
          </p:cNvSpPr>
          <p:nvPr>
            <p:ph type="title" idx="4"/>
          </p:nvPr>
        </p:nvSpPr>
        <p:spPr>
          <a:xfrm>
            <a:off x="5817675" y="2431413"/>
            <a:ext cx="19428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7" name="Google Shape;297;p18"/>
          <p:cNvSpPr txBox="1">
            <a:spLocks noGrp="1"/>
          </p:cNvSpPr>
          <p:nvPr>
            <p:ph type="subTitle" idx="5"/>
          </p:nvPr>
        </p:nvSpPr>
        <p:spPr>
          <a:xfrm>
            <a:off x="5817675" y="2914813"/>
            <a:ext cx="2031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8" name="Google Shape;298;p18"/>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9" name="Google Shape;299;p18"/>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18"/>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18"/>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302" name="Google Shape;302;p18"/>
          <p:cNvSpPr txBox="1">
            <a:spLocks noGrp="1"/>
          </p:cNvSpPr>
          <p:nvPr>
            <p:ph type="title" idx="7" hasCustomPrompt="1"/>
          </p:nvPr>
        </p:nvSpPr>
        <p:spPr>
          <a:xfrm>
            <a:off x="764075" y="3606909"/>
            <a:ext cx="1149300" cy="597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3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3" name="Google Shape;303;p18"/>
          <p:cNvSpPr txBox="1">
            <a:spLocks noGrp="1"/>
          </p:cNvSpPr>
          <p:nvPr>
            <p:ph type="title" idx="8" hasCustomPrompt="1"/>
          </p:nvPr>
        </p:nvSpPr>
        <p:spPr>
          <a:xfrm>
            <a:off x="3290875" y="3606909"/>
            <a:ext cx="1149300" cy="597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3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4" name="Google Shape;304;p18"/>
          <p:cNvSpPr txBox="1">
            <a:spLocks noGrp="1"/>
          </p:cNvSpPr>
          <p:nvPr>
            <p:ph type="title" idx="9" hasCustomPrompt="1"/>
          </p:nvPr>
        </p:nvSpPr>
        <p:spPr>
          <a:xfrm>
            <a:off x="5817675" y="3606909"/>
            <a:ext cx="1149300" cy="597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3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_2">
    <p:spTree>
      <p:nvGrpSpPr>
        <p:cNvPr id="1" name="Shape 305"/>
        <p:cNvGrpSpPr/>
        <p:nvPr/>
      </p:nvGrpSpPr>
      <p:grpSpPr>
        <a:xfrm>
          <a:off x="0" y="0"/>
          <a:ext cx="0" cy="0"/>
          <a:chOff x="0" y="0"/>
          <a:chExt cx="0" cy="0"/>
        </a:xfrm>
      </p:grpSpPr>
      <p:grpSp>
        <p:nvGrpSpPr>
          <p:cNvPr id="306" name="Google Shape;306;p19"/>
          <p:cNvGrpSpPr/>
          <p:nvPr/>
        </p:nvGrpSpPr>
        <p:grpSpPr>
          <a:xfrm rot="-2190330">
            <a:off x="4709833" y="1510753"/>
            <a:ext cx="8540751" cy="6545490"/>
            <a:chOff x="2810973" y="6645577"/>
            <a:chExt cx="8540749" cy="6545489"/>
          </a:xfrm>
        </p:grpSpPr>
        <p:sp>
          <p:nvSpPr>
            <p:cNvPr id="307" name="Google Shape;307;p19"/>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9"/>
          <p:cNvGrpSpPr/>
          <p:nvPr/>
        </p:nvGrpSpPr>
        <p:grpSpPr>
          <a:xfrm rot="-2700000">
            <a:off x="-1044373" y="-4146292"/>
            <a:ext cx="7808030" cy="7141843"/>
            <a:chOff x="-16071160" y="5014390"/>
            <a:chExt cx="7808105" cy="7141912"/>
          </a:xfrm>
        </p:grpSpPr>
        <p:sp>
          <p:nvSpPr>
            <p:cNvPr id="310" name="Google Shape;310;p1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9"/>
          <p:cNvGrpSpPr/>
          <p:nvPr/>
        </p:nvGrpSpPr>
        <p:grpSpPr>
          <a:xfrm rot="3643067" flipH="1">
            <a:off x="-2355300" y="1138899"/>
            <a:ext cx="7179412" cy="8386664"/>
            <a:chOff x="-9622530" y="-1457817"/>
            <a:chExt cx="7179586" cy="8386867"/>
          </a:xfrm>
        </p:grpSpPr>
        <p:sp>
          <p:nvSpPr>
            <p:cNvPr id="313" name="Google Shape;313;p19"/>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19"/>
          <p:cNvSpPr txBox="1">
            <a:spLocks noGrp="1"/>
          </p:cNvSpPr>
          <p:nvPr>
            <p:ph type="title"/>
          </p:nvPr>
        </p:nvSpPr>
        <p:spPr>
          <a:xfrm>
            <a:off x="5317598" y="1761829"/>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6" name="Google Shape;316;p19"/>
          <p:cNvSpPr txBox="1">
            <a:spLocks noGrp="1"/>
          </p:cNvSpPr>
          <p:nvPr>
            <p:ph type="subTitle" idx="1"/>
          </p:nvPr>
        </p:nvSpPr>
        <p:spPr>
          <a:xfrm>
            <a:off x="5234381" y="2217584"/>
            <a:ext cx="3005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19"/>
          <p:cNvSpPr txBox="1">
            <a:spLocks noGrp="1"/>
          </p:cNvSpPr>
          <p:nvPr>
            <p:ph type="title" idx="2"/>
          </p:nvPr>
        </p:nvSpPr>
        <p:spPr>
          <a:xfrm>
            <a:off x="5317598" y="3067929"/>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8" name="Google Shape;318;p19"/>
          <p:cNvSpPr txBox="1">
            <a:spLocks noGrp="1"/>
          </p:cNvSpPr>
          <p:nvPr>
            <p:ph type="subTitle" idx="3"/>
          </p:nvPr>
        </p:nvSpPr>
        <p:spPr>
          <a:xfrm>
            <a:off x="5234381" y="3523684"/>
            <a:ext cx="3005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9" name="Google Shape;319;p19"/>
          <p:cNvSpPr txBox="1">
            <a:spLocks noGrp="1"/>
          </p:cNvSpPr>
          <p:nvPr>
            <p:ph type="title" idx="4"/>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0" name="Google Shape;320;p19"/>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21" name="Google Shape;321;p19"/>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19"/>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323"/>
        <p:cNvGrpSpPr/>
        <p:nvPr/>
      </p:nvGrpSpPr>
      <p:grpSpPr>
        <a:xfrm>
          <a:off x="0" y="0"/>
          <a:ext cx="0" cy="0"/>
          <a:chOff x="0" y="0"/>
          <a:chExt cx="0" cy="0"/>
        </a:xfrm>
      </p:grpSpPr>
      <p:grpSp>
        <p:nvGrpSpPr>
          <p:cNvPr id="324" name="Google Shape;324;p20"/>
          <p:cNvGrpSpPr/>
          <p:nvPr/>
        </p:nvGrpSpPr>
        <p:grpSpPr>
          <a:xfrm>
            <a:off x="3797298" y="2319577"/>
            <a:ext cx="8540749" cy="6545489"/>
            <a:chOff x="2810973" y="6645577"/>
            <a:chExt cx="8540749" cy="6545489"/>
          </a:xfrm>
        </p:grpSpPr>
        <p:sp>
          <p:nvSpPr>
            <p:cNvPr id="325" name="Google Shape;325;p20"/>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20"/>
          <p:cNvGrpSpPr/>
          <p:nvPr/>
        </p:nvGrpSpPr>
        <p:grpSpPr>
          <a:xfrm>
            <a:off x="4961715" y="-3783460"/>
            <a:ext cx="7808105" cy="7141912"/>
            <a:chOff x="-16071160" y="5014390"/>
            <a:chExt cx="7808105" cy="7141912"/>
          </a:xfrm>
        </p:grpSpPr>
        <p:sp>
          <p:nvSpPr>
            <p:cNvPr id="328" name="Google Shape;328;p2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0"/>
          <p:cNvGrpSpPr/>
          <p:nvPr/>
        </p:nvGrpSpPr>
        <p:grpSpPr>
          <a:xfrm>
            <a:off x="-3757180" y="226408"/>
            <a:ext cx="7179586" cy="8386867"/>
            <a:chOff x="-9622530" y="-1457817"/>
            <a:chExt cx="7179586" cy="8386867"/>
          </a:xfrm>
        </p:grpSpPr>
        <p:sp>
          <p:nvSpPr>
            <p:cNvPr id="331" name="Google Shape;331;p20"/>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0"/>
          <p:cNvSpPr txBox="1">
            <a:spLocks noGrp="1"/>
          </p:cNvSpPr>
          <p:nvPr>
            <p:ph type="title"/>
          </p:nvPr>
        </p:nvSpPr>
        <p:spPr>
          <a:xfrm>
            <a:off x="2368649" y="1269175"/>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34" name="Google Shape;334;p20"/>
          <p:cNvSpPr txBox="1">
            <a:spLocks noGrp="1"/>
          </p:cNvSpPr>
          <p:nvPr>
            <p:ph type="subTitle" idx="1"/>
          </p:nvPr>
        </p:nvSpPr>
        <p:spPr>
          <a:xfrm>
            <a:off x="1068138" y="1714600"/>
            <a:ext cx="3421800" cy="34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20"/>
          <p:cNvSpPr txBox="1">
            <a:spLocks noGrp="1"/>
          </p:cNvSpPr>
          <p:nvPr>
            <p:ph type="title" idx="2"/>
          </p:nvPr>
        </p:nvSpPr>
        <p:spPr>
          <a:xfrm>
            <a:off x="4654074" y="2097782"/>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36" name="Google Shape;336;p20"/>
          <p:cNvSpPr txBox="1">
            <a:spLocks noGrp="1"/>
          </p:cNvSpPr>
          <p:nvPr>
            <p:ph type="subTitle" idx="3"/>
          </p:nvPr>
        </p:nvSpPr>
        <p:spPr>
          <a:xfrm>
            <a:off x="4654063" y="2543209"/>
            <a:ext cx="3421800" cy="3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20"/>
          <p:cNvSpPr txBox="1">
            <a:spLocks noGrp="1"/>
          </p:cNvSpPr>
          <p:nvPr>
            <p:ph type="title" idx="4"/>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8" name="Google Shape;338;p20"/>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20"/>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20"/>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341" name="Google Shape;341;p20"/>
          <p:cNvSpPr txBox="1">
            <a:spLocks noGrp="1"/>
          </p:cNvSpPr>
          <p:nvPr>
            <p:ph type="title" idx="5"/>
          </p:nvPr>
        </p:nvSpPr>
        <p:spPr>
          <a:xfrm>
            <a:off x="2368649" y="2926389"/>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2" name="Google Shape;342;p20"/>
          <p:cNvSpPr txBox="1">
            <a:spLocks noGrp="1"/>
          </p:cNvSpPr>
          <p:nvPr>
            <p:ph type="subTitle" idx="6"/>
          </p:nvPr>
        </p:nvSpPr>
        <p:spPr>
          <a:xfrm>
            <a:off x="1068138" y="3371818"/>
            <a:ext cx="3421800" cy="34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3" name="Google Shape;343;p20"/>
          <p:cNvSpPr txBox="1">
            <a:spLocks noGrp="1"/>
          </p:cNvSpPr>
          <p:nvPr>
            <p:ph type="title" idx="7"/>
          </p:nvPr>
        </p:nvSpPr>
        <p:spPr>
          <a:xfrm>
            <a:off x="4654074" y="375499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4" name="Google Shape;344;p20"/>
          <p:cNvSpPr txBox="1">
            <a:spLocks noGrp="1"/>
          </p:cNvSpPr>
          <p:nvPr>
            <p:ph type="subTitle" idx="8"/>
          </p:nvPr>
        </p:nvSpPr>
        <p:spPr>
          <a:xfrm>
            <a:off x="4654063" y="4200428"/>
            <a:ext cx="3421800" cy="3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cxnSp>
        <p:nvCxnSpPr>
          <p:cNvPr id="27" name="Google Shape;27;p3"/>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grpSp>
        <p:nvGrpSpPr>
          <p:cNvPr id="28" name="Google Shape;28;p3"/>
          <p:cNvGrpSpPr/>
          <p:nvPr/>
        </p:nvGrpSpPr>
        <p:grpSpPr>
          <a:xfrm rot="-10141765" flipH="1">
            <a:off x="106953" y="-4010039"/>
            <a:ext cx="8930086" cy="6604389"/>
            <a:chOff x="-2468832" y="-3843712"/>
            <a:chExt cx="8930314" cy="6604558"/>
          </a:xfrm>
        </p:grpSpPr>
        <p:sp>
          <p:nvSpPr>
            <p:cNvPr id="29" name="Google Shape;29;p3"/>
            <p:cNvSpPr/>
            <p:nvPr/>
          </p:nvSpPr>
          <p:spPr>
            <a:xfrm rot="8937730" flipH="1">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8937730" flipH="1">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rot="-7568947" flipH="1">
            <a:off x="5191855" y="1141063"/>
            <a:ext cx="6761666" cy="8234919"/>
            <a:chOff x="6288735" y="-306484"/>
            <a:chExt cx="6761537" cy="8234761"/>
          </a:xfrm>
        </p:grpSpPr>
        <p:sp>
          <p:nvSpPr>
            <p:cNvPr id="32" name="Google Shape;32;p3"/>
            <p:cNvSpPr/>
            <p:nvPr/>
          </p:nvSpPr>
          <p:spPr>
            <a:xfrm rot="-7373547" flipH="1">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7373547" flipH="1">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rot="-10107785">
            <a:off x="-4113594" y="455349"/>
            <a:ext cx="7666376" cy="7117367"/>
            <a:chOff x="-3875080" y="1222752"/>
            <a:chExt cx="7666345" cy="7117338"/>
          </a:xfrm>
        </p:grpSpPr>
        <p:sp>
          <p:nvSpPr>
            <p:cNvPr id="35" name="Google Shape;35;p3"/>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2940775" y="2400375"/>
            <a:ext cx="5037900" cy="657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8" name="Google Shape;38;p3"/>
          <p:cNvSpPr txBox="1">
            <a:spLocks noGrp="1"/>
          </p:cNvSpPr>
          <p:nvPr>
            <p:ph type="title" idx="2" hasCustomPrompt="1"/>
          </p:nvPr>
        </p:nvSpPr>
        <p:spPr>
          <a:xfrm>
            <a:off x="5946825" y="1121123"/>
            <a:ext cx="2246400" cy="107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1100" i="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 name="Google Shape;39;p3"/>
          <p:cNvSpPr txBox="1">
            <a:spLocks noGrp="1"/>
          </p:cNvSpPr>
          <p:nvPr>
            <p:ph type="subTitle" idx="1"/>
          </p:nvPr>
        </p:nvSpPr>
        <p:spPr>
          <a:xfrm>
            <a:off x="3894251" y="3166935"/>
            <a:ext cx="4168800" cy="324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0" name="Google Shape;40;p3"/>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41" name="Google Shape;41;p3"/>
          <p:cNvGrpSpPr/>
          <p:nvPr/>
        </p:nvGrpSpPr>
        <p:grpSpPr>
          <a:xfrm>
            <a:off x="0" y="4107207"/>
            <a:ext cx="9196991" cy="1066170"/>
            <a:chOff x="0" y="4107232"/>
            <a:chExt cx="9143957" cy="1066170"/>
          </a:xfrm>
        </p:grpSpPr>
        <p:sp>
          <p:nvSpPr>
            <p:cNvPr id="42" name="Google Shape;42;p3"/>
            <p:cNvSpPr/>
            <p:nvPr/>
          </p:nvSpPr>
          <p:spPr>
            <a:xfrm>
              <a:off x="0" y="4107232"/>
              <a:ext cx="9142358" cy="441029"/>
            </a:xfrm>
            <a:custGeom>
              <a:avLst/>
              <a:gdLst/>
              <a:ahLst/>
              <a:cxnLst/>
              <a:rect l="l" t="t" r="r" b="b"/>
              <a:pathLst>
                <a:path w="213121" h="10281" extrusionOk="0">
                  <a:moveTo>
                    <a:pt x="1" y="1"/>
                  </a:moveTo>
                  <a:lnTo>
                    <a:pt x="1" y="10281"/>
                  </a:lnTo>
                  <a:lnTo>
                    <a:pt x="213121" y="10281"/>
                  </a:lnTo>
                  <a:lnTo>
                    <a:pt x="213121" y="3950"/>
                  </a:lnTo>
                  <a:lnTo>
                    <a:pt x="213121" y="1"/>
                  </a:lnTo>
                  <a:lnTo>
                    <a:pt x="209334" y="1"/>
                  </a:lnTo>
                  <a:lnTo>
                    <a:pt x="209334" y="3950"/>
                  </a:lnTo>
                  <a:lnTo>
                    <a:pt x="208738" y="3950"/>
                  </a:lnTo>
                  <a:lnTo>
                    <a:pt x="208738" y="1516"/>
                  </a:lnTo>
                  <a:lnTo>
                    <a:pt x="204951" y="1516"/>
                  </a:lnTo>
                  <a:lnTo>
                    <a:pt x="204951" y="3950"/>
                  </a:lnTo>
                  <a:lnTo>
                    <a:pt x="203869" y="3950"/>
                  </a:lnTo>
                  <a:lnTo>
                    <a:pt x="203869" y="1"/>
                  </a:lnTo>
                  <a:lnTo>
                    <a:pt x="201975" y="1"/>
                  </a:lnTo>
                  <a:lnTo>
                    <a:pt x="201975" y="3950"/>
                  </a:lnTo>
                  <a:lnTo>
                    <a:pt x="201110" y="3950"/>
                  </a:lnTo>
                  <a:lnTo>
                    <a:pt x="201110" y="1"/>
                  </a:lnTo>
                  <a:lnTo>
                    <a:pt x="192831" y="1"/>
                  </a:lnTo>
                  <a:lnTo>
                    <a:pt x="192831" y="3950"/>
                  </a:lnTo>
                  <a:lnTo>
                    <a:pt x="191533" y="3950"/>
                  </a:lnTo>
                  <a:lnTo>
                    <a:pt x="191533" y="1516"/>
                  </a:lnTo>
                  <a:lnTo>
                    <a:pt x="183201" y="1516"/>
                  </a:lnTo>
                  <a:lnTo>
                    <a:pt x="183201" y="3950"/>
                  </a:lnTo>
                  <a:lnTo>
                    <a:pt x="182714" y="3950"/>
                  </a:lnTo>
                  <a:lnTo>
                    <a:pt x="182714" y="1"/>
                  </a:lnTo>
                  <a:lnTo>
                    <a:pt x="178926" y="1"/>
                  </a:lnTo>
                  <a:lnTo>
                    <a:pt x="178926" y="3950"/>
                  </a:lnTo>
                  <a:lnTo>
                    <a:pt x="178331" y="3950"/>
                  </a:lnTo>
                  <a:lnTo>
                    <a:pt x="178331" y="1516"/>
                  </a:lnTo>
                  <a:lnTo>
                    <a:pt x="174544" y="1516"/>
                  </a:lnTo>
                  <a:lnTo>
                    <a:pt x="174544" y="3950"/>
                  </a:lnTo>
                  <a:lnTo>
                    <a:pt x="173462" y="3950"/>
                  </a:lnTo>
                  <a:lnTo>
                    <a:pt x="173462" y="1"/>
                  </a:lnTo>
                  <a:lnTo>
                    <a:pt x="171568" y="1"/>
                  </a:lnTo>
                  <a:lnTo>
                    <a:pt x="171568" y="3950"/>
                  </a:lnTo>
                  <a:lnTo>
                    <a:pt x="164372" y="3950"/>
                  </a:lnTo>
                  <a:lnTo>
                    <a:pt x="164372" y="1"/>
                  </a:lnTo>
                  <a:lnTo>
                    <a:pt x="160531" y="1"/>
                  </a:lnTo>
                  <a:lnTo>
                    <a:pt x="160531" y="3950"/>
                  </a:lnTo>
                  <a:lnTo>
                    <a:pt x="159936" y="3950"/>
                  </a:lnTo>
                  <a:lnTo>
                    <a:pt x="159936" y="1"/>
                  </a:lnTo>
                  <a:lnTo>
                    <a:pt x="156094" y="1"/>
                  </a:lnTo>
                  <a:lnTo>
                    <a:pt x="156094" y="3950"/>
                  </a:lnTo>
                  <a:lnTo>
                    <a:pt x="155499" y="3950"/>
                  </a:lnTo>
                  <a:lnTo>
                    <a:pt x="155499" y="1516"/>
                  </a:lnTo>
                  <a:lnTo>
                    <a:pt x="151712" y="1516"/>
                  </a:lnTo>
                  <a:lnTo>
                    <a:pt x="151712" y="3950"/>
                  </a:lnTo>
                  <a:lnTo>
                    <a:pt x="150630" y="3950"/>
                  </a:lnTo>
                  <a:lnTo>
                    <a:pt x="150630" y="1"/>
                  </a:lnTo>
                  <a:lnTo>
                    <a:pt x="148736" y="1"/>
                  </a:lnTo>
                  <a:lnTo>
                    <a:pt x="148736" y="3950"/>
                  </a:lnTo>
                  <a:lnTo>
                    <a:pt x="147870" y="3950"/>
                  </a:lnTo>
                  <a:lnTo>
                    <a:pt x="147870" y="1"/>
                  </a:lnTo>
                  <a:lnTo>
                    <a:pt x="139592" y="1"/>
                  </a:lnTo>
                  <a:lnTo>
                    <a:pt x="139592" y="3950"/>
                  </a:lnTo>
                  <a:lnTo>
                    <a:pt x="138294" y="3950"/>
                  </a:lnTo>
                  <a:lnTo>
                    <a:pt x="138294" y="1516"/>
                  </a:lnTo>
                  <a:lnTo>
                    <a:pt x="130015" y="1516"/>
                  </a:lnTo>
                  <a:lnTo>
                    <a:pt x="130015" y="3950"/>
                  </a:lnTo>
                  <a:lnTo>
                    <a:pt x="129529" y="3950"/>
                  </a:lnTo>
                  <a:lnTo>
                    <a:pt x="129529" y="1"/>
                  </a:lnTo>
                  <a:lnTo>
                    <a:pt x="125687" y="1"/>
                  </a:lnTo>
                  <a:lnTo>
                    <a:pt x="125687" y="3950"/>
                  </a:lnTo>
                  <a:lnTo>
                    <a:pt x="125092" y="3950"/>
                  </a:lnTo>
                  <a:lnTo>
                    <a:pt x="125092" y="1516"/>
                  </a:lnTo>
                  <a:lnTo>
                    <a:pt x="121305" y="1516"/>
                  </a:lnTo>
                  <a:lnTo>
                    <a:pt x="121305" y="3950"/>
                  </a:lnTo>
                  <a:lnTo>
                    <a:pt x="120222" y="3950"/>
                  </a:lnTo>
                  <a:lnTo>
                    <a:pt x="120222" y="1"/>
                  </a:lnTo>
                  <a:lnTo>
                    <a:pt x="118329" y="1"/>
                  </a:lnTo>
                  <a:lnTo>
                    <a:pt x="118329" y="3950"/>
                  </a:lnTo>
                  <a:lnTo>
                    <a:pt x="111133" y="3950"/>
                  </a:lnTo>
                  <a:lnTo>
                    <a:pt x="111133" y="1"/>
                  </a:lnTo>
                  <a:lnTo>
                    <a:pt x="107345" y="1"/>
                  </a:lnTo>
                  <a:lnTo>
                    <a:pt x="107345" y="3950"/>
                  </a:lnTo>
                  <a:lnTo>
                    <a:pt x="105830" y="3950"/>
                  </a:lnTo>
                  <a:lnTo>
                    <a:pt x="105830" y="1"/>
                  </a:lnTo>
                  <a:lnTo>
                    <a:pt x="101989" y="1"/>
                  </a:lnTo>
                  <a:lnTo>
                    <a:pt x="101989" y="3950"/>
                  </a:lnTo>
                  <a:lnTo>
                    <a:pt x="101394" y="3950"/>
                  </a:lnTo>
                  <a:lnTo>
                    <a:pt x="101394" y="1516"/>
                  </a:lnTo>
                  <a:lnTo>
                    <a:pt x="97607" y="1516"/>
                  </a:lnTo>
                  <a:lnTo>
                    <a:pt x="97607" y="3950"/>
                  </a:lnTo>
                  <a:lnTo>
                    <a:pt x="96524" y="3950"/>
                  </a:lnTo>
                  <a:lnTo>
                    <a:pt x="96524" y="1"/>
                  </a:lnTo>
                  <a:lnTo>
                    <a:pt x="94631" y="1"/>
                  </a:lnTo>
                  <a:lnTo>
                    <a:pt x="94631" y="3950"/>
                  </a:lnTo>
                  <a:lnTo>
                    <a:pt x="93765" y="3950"/>
                  </a:lnTo>
                  <a:lnTo>
                    <a:pt x="93765" y="1"/>
                  </a:lnTo>
                  <a:lnTo>
                    <a:pt x="85487" y="1"/>
                  </a:lnTo>
                  <a:lnTo>
                    <a:pt x="85487" y="3950"/>
                  </a:lnTo>
                  <a:lnTo>
                    <a:pt x="84188" y="3950"/>
                  </a:lnTo>
                  <a:lnTo>
                    <a:pt x="84188" y="1516"/>
                  </a:lnTo>
                  <a:lnTo>
                    <a:pt x="75910" y="1516"/>
                  </a:lnTo>
                  <a:lnTo>
                    <a:pt x="75910" y="3950"/>
                  </a:lnTo>
                  <a:lnTo>
                    <a:pt x="75423" y="3950"/>
                  </a:lnTo>
                  <a:lnTo>
                    <a:pt x="75423" y="1"/>
                  </a:lnTo>
                  <a:lnTo>
                    <a:pt x="71582" y="1"/>
                  </a:lnTo>
                  <a:lnTo>
                    <a:pt x="71582" y="3950"/>
                  </a:lnTo>
                  <a:lnTo>
                    <a:pt x="70987" y="3950"/>
                  </a:lnTo>
                  <a:lnTo>
                    <a:pt x="70987" y="1516"/>
                  </a:lnTo>
                  <a:lnTo>
                    <a:pt x="67199" y="1516"/>
                  </a:lnTo>
                  <a:lnTo>
                    <a:pt x="67199" y="3950"/>
                  </a:lnTo>
                  <a:lnTo>
                    <a:pt x="66117" y="3950"/>
                  </a:lnTo>
                  <a:lnTo>
                    <a:pt x="66117" y="1"/>
                  </a:lnTo>
                  <a:lnTo>
                    <a:pt x="64224" y="1"/>
                  </a:lnTo>
                  <a:lnTo>
                    <a:pt x="64224" y="3950"/>
                  </a:lnTo>
                  <a:lnTo>
                    <a:pt x="57028" y="3950"/>
                  </a:lnTo>
                  <a:lnTo>
                    <a:pt x="57028" y="1"/>
                  </a:lnTo>
                  <a:lnTo>
                    <a:pt x="53186" y="1"/>
                  </a:lnTo>
                  <a:lnTo>
                    <a:pt x="53186" y="3950"/>
                  </a:lnTo>
                  <a:lnTo>
                    <a:pt x="52591" y="3950"/>
                  </a:lnTo>
                  <a:lnTo>
                    <a:pt x="52591" y="1"/>
                  </a:lnTo>
                  <a:lnTo>
                    <a:pt x="48750" y="1"/>
                  </a:lnTo>
                  <a:lnTo>
                    <a:pt x="48750" y="3950"/>
                  </a:lnTo>
                  <a:lnTo>
                    <a:pt x="48154" y="3950"/>
                  </a:lnTo>
                  <a:lnTo>
                    <a:pt x="48154" y="1516"/>
                  </a:lnTo>
                  <a:lnTo>
                    <a:pt x="44367" y="1516"/>
                  </a:lnTo>
                  <a:lnTo>
                    <a:pt x="44367" y="3950"/>
                  </a:lnTo>
                  <a:lnTo>
                    <a:pt x="43285" y="3950"/>
                  </a:lnTo>
                  <a:lnTo>
                    <a:pt x="43285" y="1"/>
                  </a:lnTo>
                  <a:lnTo>
                    <a:pt x="41391" y="1"/>
                  </a:lnTo>
                  <a:lnTo>
                    <a:pt x="41391" y="3950"/>
                  </a:lnTo>
                  <a:lnTo>
                    <a:pt x="40526" y="3950"/>
                  </a:lnTo>
                  <a:lnTo>
                    <a:pt x="40526" y="1"/>
                  </a:lnTo>
                  <a:lnTo>
                    <a:pt x="32248" y="1"/>
                  </a:lnTo>
                  <a:lnTo>
                    <a:pt x="32248" y="3950"/>
                  </a:lnTo>
                  <a:lnTo>
                    <a:pt x="30949" y="3950"/>
                  </a:lnTo>
                  <a:lnTo>
                    <a:pt x="30949" y="1516"/>
                  </a:lnTo>
                  <a:lnTo>
                    <a:pt x="22671" y="1516"/>
                  </a:lnTo>
                  <a:lnTo>
                    <a:pt x="22671" y="3950"/>
                  </a:lnTo>
                  <a:lnTo>
                    <a:pt x="22184" y="3950"/>
                  </a:lnTo>
                  <a:lnTo>
                    <a:pt x="22184" y="1"/>
                  </a:lnTo>
                  <a:lnTo>
                    <a:pt x="18343" y="1"/>
                  </a:lnTo>
                  <a:lnTo>
                    <a:pt x="18343" y="3950"/>
                  </a:lnTo>
                  <a:lnTo>
                    <a:pt x="17801" y="3950"/>
                  </a:lnTo>
                  <a:lnTo>
                    <a:pt x="17801" y="1516"/>
                  </a:lnTo>
                  <a:lnTo>
                    <a:pt x="13960" y="1516"/>
                  </a:lnTo>
                  <a:lnTo>
                    <a:pt x="13960" y="3950"/>
                  </a:lnTo>
                  <a:lnTo>
                    <a:pt x="12878" y="3950"/>
                  </a:lnTo>
                  <a:lnTo>
                    <a:pt x="12878" y="1"/>
                  </a:lnTo>
                  <a:lnTo>
                    <a:pt x="10984" y="1"/>
                  </a:lnTo>
                  <a:lnTo>
                    <a:pt x="10984" y="3950"/>
                  </a:lnTo>
                  <a:lnTo>
                    <a:pt x="3788" y="3950"/>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0" y="4537850"/>
              <a:ext cx="9143957" cy="635553"/>
            </a:xfrm>
            <a:custGeom>
              <a:avLst/>
              <a:gdLst/>
              <a:ahLst/>
              <a:cxnLst/>
              <a:rect l="l" t="t" r="r" b="b"/>
              <a:pathLst>
                <a:path w="213121" h="19100" extrusionOk="0">
                  <a:moveTo>
                    <a:pt x="1" y="1"/>
                  </a:moveTo>
                  <a:lnTo>
                    <a:pt x="1" y="19100"/>
                  </a:lnTo>
                  <a:lnTo>
                    <a:pt x="213121" y="19100"/>
                  </a:lnTo>
                  <a:lnTo>
                    <a:pt x="213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60006" y="4849321"/>
              <a:ext cx="8693626" cy="33"/>
            </a:xfrm>
            <a:custGeom>
              <a:avLst/>
              <a:gdLst/>
              <a:ahLst/>
              <a:cxnLst/>
              <a:rect l="l" t="t" r="r" b="b"/>
              <a:pathLst>
                <a:path w="202625" h="1" fill="none" extrusionOk="0">
                  <a:moveTo>
                    <a:pt x="1" y="1"/>
                  </a:moveTo>
                  <a:lnTo>
                    <a:pt x="202624" y="1"/>
                  </a:lnTo>
                </a:path>
              </a:pathLst>
            </a:custGeom>
            <a:noFill/>
            <a:ln w="32475" cap="flat" cmpd="sng">
              <a:solidFill>
                <a:schemeClr val="accent4"/>
              </a:solidFill>
              <a:prstDash val="solid"/>
              <a:miter lim="54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472101" y="765650"/>
            <a:ext cx="1790405" cy="491977"/>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309399" y="1257625"/>
            <a:ext cx="1515014" cy="416712"/>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75800" y="3081264"/>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2_4_2">
    <p:spTree>
      <p:nvGrpSpPr>
        <p:cNvPr id="1" name="Shape 345"/>
        <p:cNvGrpSpPr/>
        <p:nvPr/>
      </p:nvGrpSpPr>
      <p:grpSpPr>
        <a:xfrm>
          <a:off x="0" y="0"/>
          <a:ext cx="0" cy="0"/>
          <a:chOff x="0" y="0"/>
          <a:chExt cx="0" cy="0"/>
        </a:xfrm>
      </p:grpSpPr>
      <p:grpSp>
        <p:nvGrpSpPr>
          <p:cNvPr id="346" name="Google Shape;346;p21"/>
          <p:cNvGrpSpPr/>
          <p:nvPr/>
        </p:nvGrpSpPr>
        <p:grpSpPr>
          <a:xfrm rot="-2190330">
            <a:off x="4709833" y="1510753"/>
            <a:ext cx="8540751" cy="6545490"/>
            <a:chOff x="2810973" y="6645577"/>
            <a:chExt cx="8540749" cy="6545489"/>
          </a:xfrm>
        </p:grpSpPr>
        <p:sp>
          <p:nvSpPr>
            <p:cNvPr id="347" name="Google Shape;347;p21"/>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1"/>
          <p:cNvGrpSpPr/>
          <p:nvPr/>
        </p:nvGrpSpPr>
        <p:grpSpPr>
          <a:xfrm rot="3643067" flipH="1">
            <a:off x="-2355300" y="1138899"/>
            <a:ext cx="7179412" cy="8386664"/>
            <a:chOff x="-9622530" y="-1457817"/>
            <a:chExt cx="7179586" cy="8386867"/>
          </a:xfrm>
        </p:grpSpPr>
        <p:sp>
          <p:nvSpPr>
            <p:cNvPr id="350" name="Google Shape;350;p21"/>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1"/>
          <p:cNvGrpSpPr/>
          <p:nvPr/>
        </p:nvGrpSpPr>
        <p:grpSpPr>
          <a:xfrm rot="-2700000">
            <a:off x="-1044373" y="-4146292"/>
            <a:ext cx="7808030" cy="7141843"/>
            <a:chOff x="-16071160" y="5014390"/>
            <a:chExt cx="7808105" cy="7141912"/>
          </a:xfrm>
        </p:grpSpPr>
        <p:sp>
          <p:nvSpPr>
            <p:cNvPr id="353" name="Google Shape;353;p2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1"/>
          <p:cNvSpPr txBox="1">
            <a:spLocks noGrp="1"/>
          </p:cNvSpPr>
          <p:nvPr>
            <p:ph type="title"/>
          </p:nvPr>
        </p:nvSpPr>
        <p:spPr>
          <a:xfrm>
            <a:off x="10290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56" name="Google Shape;356;p21"/>
          <p:cNvSpPr txBox="1">
            <a:spLocks noGrp="1"/>
          </p:cNvSpPr>
          <p:nvPr>
            <p:ph type="subTitle" idx="1"/>
          </p:nvPr>
        </p:nvSpPr>
        <p:spPr>
          <a:xfrm>
            <a:off x="9400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7" name="Google Shape;357;p21"/>
          <p:cNvSpPr txBox="1">
            <a:spLocks noGrp="1"/>
          </p:cNvSpPr>
          <p:nvPr>
            <p:ph type="title" idx="2"/>
          </p:nvPr>
        </p:nvSpPr>
        <p:spPr>
          <a:xfrm>
            <a:off x="35558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58" name="Google Shape;358;p21"/>
          <p:cNvSpPr txBox="1">
            <a:spLocks noGrp="1"/>
          </p:cNvSpPr>
          <p:nvPr>
            <p:ph type="subTitle" idx="3"/>
          </p:nvPr>
        </p:nvSpPr>
        <p:spPr>
          <a:xfrm>
            <a:off x="34668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9" name="Google Shape;359;p21"/>
          <p:cNvSpPr txBox="1">
            <a:spLocks noGrp="1"/>
          </p:cNvSpPr>
          <p:nvPr>
            <p:ph type="title" idx="4"/>
          </p:nvPr>
        </p:nvSpPr>
        <p:spPr>
          <a:xfrm>
            <a:off x="6082624" y="1853564"/>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0" name="Google Shape;360;p21"/>
          <p:cNvSpPr txBox="1">
            <a:spLocks noGrp="1"/>
          </p:cNvSpPr>
          <p:nvPr>
            <p:ph type="subTitle" idx="5"/>
          </p:nvPr>
        </p:nvSpPr>
        <p:spPr>
          <a:xfrm>
            <a:off x="5993676" y="2298998"/>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1" name="Google Shape;361;p21"/>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2" name="Google Shape;362;p21"/>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21"/>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21"/>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365" name="Google Shape;365;p21"/>
          <p:cNvSpPr txBox="1">
            <a:spLocks noGrp="1"/>
          </p:cNvSpPr>
          <p:nvPr>
            <p:ph type="title" idx="7"/>
          </p:nvPr>
        </p:nvSpPr>
        <p:spPr>
          <a:xfrm>
            <a:off x="10349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6" name="Google Shape;366;p21"/>
          <p:cNvSpPr txBox="1">
            <a:spLocks noGrp="1"/>
          </p:cNvSpPr>
          <p:nvPr>
            <p:ph type="subTitle" idx="8"/>
          </p:nvPr>
        </p:nvSpPr>
        <p:spPr>
          <a:xfrm>
            <a:off x="9459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7" name="Google Shape;367;p21"/>
          <p:cNvSpPr txBox="1">
            <a:spLocks noGrp="1"/>
          </p:cNvSpPr>
          <p:nvPr>
            <p:ph type="title" idx="9"/>
          </p:nvPr>
        </p:nvSpPr>
        <p:spPr>
          <a:xfrm>
            <a:off x="35617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8" name="Google Shape;368;p21"/>
          <p:cNvSpPr txBox="1">
            <a:spLocks noGrp="1"/>
          </p:cNvSpPr>
          <p:nvPr>
            <p:ph type="subTitle" idx="13"/>
          </p:nvPr>
        </p:nvSpPr>
        <p:spPr>
          <a:xfrm>
            <a:off x="34727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9" name="Google Shape;369;p21"/>
          <p:cNvSpPr txBox="1">
            <a:spLocks noGrp="1"/>
          </p:cNvSpPr>
          <p:nvPr>
            <p:ph type="title" idx="14"/>
          </p:nvPr>
        </p:nvSpPr>
        <p:spPr>
          <a:xfrm>
            <a:off x="6088524" y="3481936"/>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0" name="Google Shape;370;p21"/>
          <p:cNvSpPr txBox="1">
            <a:spLocks noGrp="1"/>
          </p:cNvSpPr>
          <p:nvPr>
            <p:ph type="subTitle" idx="15"/>
          </p:nvPr>
        </p:nvSpPr>
        <p:spPr>
          <a:xfrm>
            <a:off x="5999576" y="3927370"/>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371"/>
        <p:cNvGrpSpPr/>
        <p:nvPr/>
      </p:nvGrpSpPr>
      <p:grpSpPr>
        <a:xfrm>
          <a:off x="0" y="0"/>
          <a:ext cx="0" cy="0"/>
          <a:chOff x="0" y="0"/>
          <a:chExt cx="0" cy="0"/>
        </a:xfrm>
      </p:grpSpPr>
      <p:grpSp>
        <p:nvGrpSpPr>
          <p:cNvPr id="372" name="Google Shape;372;p22"/>
          <p:cNvGrpSpPr/>
          <p:nvPr/>
        </p:nvGrpSpPr>
        <p:grpSpPr>
          <a:xfrm>
            <a:off x="5131060" y="1199191"/>
            <a:ext cx="7634337" cy="7776286"/>
            <a:chOff x="5131060" y="1199191"/>
            <a:chExt cx="7634337" cy="7776286"/>
          </a:xfrm>
        </p:grpSpPr>
        <p:sp>
          <p:nvSpPr>
            <p:cNvPr id="373" name="Google Shape;373;p22"/>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2"/>
          <p:cNvGrpSpPr/>
          <p:nvPr/>
        </p:nvGrpSpPr>
        <p:grpSpPr>
          <a:xfrm>
            <a:off x="-3360060" y="239715"/>
            <a:ext cx="6864805" cy="7906762"/>
            <a:chOff x="-3360060" y="239715"/>
            <a:chExt cx="6864805" cy="7906762"/>
          </a:xfrm>
        </p:grpSpPr>
        <p:sp>
          <p:nvSpPr>
            <p:cNvPr id="376" name="Google Shape;376;p22"/>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2"/>
          <p:cNvGrpSpPr/>
          <p:nvPr/>
        </p:nvGrpSpPr>
        <p:grpSpPr>
          <a:xfrm>
            <a:off x="3713745" y="-3325550"/>
            <a:ext cx="8211561" cy="6465808"/>
            <a:chOff x="3713745" y="-3325550"/>
            <a:chExt cx="8211561" cy="6465808"/>
          </a:xfrm>
        </p:grpSpPr>
        <p:sp>
          <p:nvSpPr>
            <p:cNvPr id="379" name="Google Shape;379;p22"/>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a:spLocks noGrp="1"/>
          </p:cNvSpPr>
          <p:nvPr>
            <p:ph type="body" idx="1"/>
          </p:nvPr>
        </p:nvSpPr>
        <p:spPr>
          <a:xfrm>
            <a:off x="711725" y="1722875"/>
            <a:ext cx="3910800" cy="1963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4"/>
              </a:buClr>
              <a:buSzPts val="1800"/>
              <a:buChar char="●"/>
              <a:defRPr sz="1500"/>
            </a:lvl1pPr>
            <a:lvl2pPr marL="914400" lvl="1" indent="-317500" rtl="0">
              <a:spcBef>
                <a:spcPts val="0"/>
              </a:spcBef>
              <a:spcAft>
                <a:spcPts val="0"/>
              </a:spcAft>
              <a:buClr>
                <a:srgbClr val="000000"/>
              </a:buClr>
              <a:buSzPts val="1400"/>
              <a:buFont typeface="Arimo"/>
              <a:buChar char="○"/>
              <a:defRPr/>
            </a:lvl2pPr>
            <a:lvl3pPr marL="1371600" lvl="2" indent="-317500" rtl="0">
              <a:spcBef>
                <a:spcPts val="0"/>
              </a:spcBef>
              <a:spcAft>
                <a:spcPts val="0"/>
              </a:spcAft>
              <a:buClr>
                <a:srgbClr val="000000"/>
              </a:buClr>
              <a:buSzPts val="1400"/>
              <a:buFont typeface="Arimo"/>
              <a:buChar char="■"/>
              <a:defRPr/>
            </a:lvl3pPr>
            <a:lvl4pPr marL="1828800" lvl="3" indent="-317500" rtl="0">
              <a:spcBef>
                <a:spcPts val="0"/>
              </a:spcBef>
              <a:spcAft>
                <a:spcPts val="0"/>
              </a:spcAft>
              <a:buClr>
                <a:srgbClr val="000000"/>
              </a:buClr>
              <a:buSzPts val="1400"/>
              <a:buFont typeface="Arimo"/>
              <a:buChar char="●"/>
              <a:defRPr/>
            </a:lvl4pPr>
            <a:lvl5pPr marL="2286000" lvl="4" indent="-317500" rtl="0">
              <a:spcBef>
                <a:spcPts val="0"/>
              </a:spcBef>
              <a:spcAft>
                <a:spcPts val="0"/>
              </a:spcAft>
              <a:buClr>
                <a:srgbClr val="000000"/>
              </a:buClr>
              <a:buSzPts val="1400"/>
              <a:buFont typeface="Arimo"/>
              <a:buChar char="○"/>
              <a:defRPr/>
            </a:lvl5pPr>
            <a:lvl6pPr marL="2743200" lvl="5" indent="-317500" rtl="0">
              <a:spcBef>
                <a:spcPts val="0"/>
              </a:spcBef>
              <a:spcAft>
                <a:spcPts val="0"/>
              </a:spcAft>
              <a:buClr>
                <a:srgbClr val="000000"/>
              </a:buClr>
              <a:buSzPts val="1400"/>
              <a:buFont typeface="Arimo"/>
              <a:buChar char="■"/>
              <a:defRPr/>
            </a:lvl6pPr>
            <a:lvl7pPr marL="3200400" lvl="6" indent="-317500" rtl="0">
              <a:spcBef>
                <a:spcPts val="0"/>
              </a:spcBef>
              <a:spcAft>
                <a:spcPts val="0"/>
              </a:spcAft>
              <a:buClr>
                <a:srgbClr val="000000"/>
              </a:buClr>
              <a:buSzPts val="1400"/>
              <a:buFont typeface="Arimo"/>
              <a:buChar char="●"/>
              <a:defRPr/>
            </a:lvl7pPr>
            <a:lvl8pPr marL="3657600" lvl="7" indent="-317500" rtl="0">
              <a:spcBef>
                <a:spcPts val="0"/>
              </a:spcBef>
              <a:spcAft>
                <a:spcPts val="0"/>
              </a:spcAft>
              <a:buClr>
                <a:srgbClr val="000000"/>
              </a:buClr>
              <a:buSzPts val="1400"/>
              <a:buFont typeface="Arimo"/>
              <a:buChar char="○"/>
              <a:defRPr/>
            </a:lvl8pPr>
            <a:lvl9pPr marL="4114800" lvl="8" indent="-317500" rtl="0">
              <a:spcBef>
                <a:spcPts val="0"/>
              </a:spcBef>
              <a:spcAft>
                <a:spcPts val="0"/>
              </a:spcAft>
              <a:buClr>
                <a:srgbClr val="000000"/>
              </a:buClr>
              <a:buSzPts val="1400"/>
              <a:buFont typeface="Arimo"/>
              <a:buChar char="■"/>
              <a:defRPr/>
            </a:lvl9pPr>
          </a:lstStyle>
          <a:p>
            <a:endParaRPr/>
          </a:p>
        </p:txBody>
      </p:sp>
      <p:sp>
        <p:nvSpPr>
          <p:cNvPr id="382" name="Google Shape;382;p22"/>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83" name="Google Shape;383;p22"/>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384" name="Google Shape;384;p22"/>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385"/>
        <p:cNvGrpSpPr/>
        <p:nvPr/>
      </p:nvGrpSpPr>
      <p:grpSpPr>
        <a:xfrm>
          <a:off x="0" y="0"/>
          <a:ext cx="0" cy="0"/>
          <a:chOff x="0" y="0"/>
          <a:chExt cx="0" cy="0"/>
        </a:xfrm>
      </p:grpSpPr>
      <p:cxnSp>
        <p:nvCxnSpPr>
          <p:cNvPr id="386" name="Google Shape;386;p23"/>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23"/>
          <p:cNvCxnSpPr/>
          <p:nvPr/>
        </p:nvCxnSpPr>
        <p:spPr>
          <a:xfrm>
            <a:off x="-47050" y="551367"/>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388" name="Google Shape;388;p23"/>
          <p:cNvGrpSpPr/>
          <p:nvPr/>
        </p:nvGrpSpPr>
        <p:grpSpPr>
          <a:xfrm>
            <a:off x="5131060" y="1199191"/>
            <a:ext cx="7634337" cy="7776286"/>
            <a:chOff x="5131060" y="1199191"/>
            <a:chExt cx="7634337" cy="7776286"/>
          </a:xfrm>
        </p:grpSpPr>
        <p:sp>
          <p:nvSpPr>
            <p:cNvPr id="389" name="Google Shape;389;p23"/>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3"/>
          <p:cNvGrpSpPr/>
          <p:nvPr/>
        </p:nvGrpSpPr>
        <p:grpSpPr>
          <a:xfrm>
            <a:off x="-3360060" y="239715"/>
            <a:ext cx="6864805" cy="7906762"/>
            <a:chOff x="-3360060" y="239715"/>
            <a:chExt cx="6864805" cy="7906762"/>
          </a:xfrm>
        </p:grpSpPr>
        <p:sp>
          <p:nvSpPr>
            <p:cNvPr id="392" name="Google Shape;392;p23"/>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23"/>
          <p:cNvGrpSpPr/>
          <p:nvPr/>
        </p:nvGrpSpPr>
        <p:grpSpPr>
          <a:xfrm>
            <a:off x="3713745" y="-3325550"/>
            <a:ext cx="8211561" cy="6465808"/>
            <a:chOff x="3713745" y="-3325550"/>
            <a:chExt cx="8211561" cy="6465808"/>
          </a:xfrm>
        </p:grpSpPr>
        <p:sp>
          <p:nvSpPr>
            <p:cNvPr id="395" name="Google Shape;395;p23"/>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3"/>
          <p:cNvSpPr txBox="1">
            <a:spLocks noGrp="1"/>
          </p:cNvSpPr>
          <p:nvPr>
            <p:ph type="title"/>
          </p:nvPr>
        </p:nvSpPr>
        <p:spPr>
          <a:xfrm>
            <a:off x="1033725" y="2156250"/>
            <a:ext cx="2840100" cy="58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3300"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8" name="Google Shape;398;p23"/>
          <p:cNvSpPr txBox="1">
            <a:spLocks noGrp="1"/>
          </p:cNvSpPr>
          <p:nvPr>
            <p:ph type="subTitle" idx="1"/>
          </p:nvPr>
        </p:nvSpPr>
        <p:spPr>
          <a:xfrm>
            <a:off x="929338" y="2901662"/>
            <a:ext cx="2598600" cy="89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9" name="Google Shape;399;p23"/>
          <p:cNvSpPr/>
          <p:nvPr/>
        </p:nvSpPr>
        <p:spPr>
          <a:xfrm>
            <a:off x="-35925" y="4608025"/>
            <a:ext cx="9250022" cy="588294"/>
          </a:xfrm>
          <a:custGeom>
            <a:avLst/>
            <a:gdLst/>
            <a:ahLst/>
            <a:cxnLst/>
            <a:rect l="l" t="t" r="r" b="b"/>
            <a:pathLst>
              <a:path w="151789" h="7566" extrusionOk="0">
                <a:moveTo>
                  <a:pt x="0" y="1"/>
                </a:moveTo>
                <a:lnTo>
                  <a:pt x="151789" y="1"/>
                </a:lnTo>
                <a:lnTo>
                  <a:pt x="151789" y="7565"/>
                </a:lnTo>
                <a:lnTo>
                  <a:pt x="0" y="756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6398076" y="2325763"/>
            <a:ext cx="1790405" cy="491977"/>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4769024" y="973575"/>
            <a:ext cx="1515014" cy="416712"/>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1923900" y="894314"/>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403"/>
        <p:cNvGrpSpPr/>
        <p:nvPr/>
      </p:nvGrpSpPr>
      <p:grpSpPr>
        <a:xfrm>
          <a:off x="0" y="0"/>
          <a:ext cx="0" cy="0"/>
          <a:chOff x="0" y="0"/>
          <a:chExt cx="0" cy="0"/>
        </a:xfrm>
      </p:grpSpPr>
      <p:grpSp>
        <p:nvGrpSpPr>
          <p:cNvPr id="404" name="Google Shape;404;p24"/>
          <p:cNvGrpSpPr/>
          <p:nvPr/>
        </p:nvGrpSpPr>
        <p:grpSpPr>
          <a:xfrm>
            <a:off x="5131060" y="1199191"/>
            <a:ext cx="7634337" cy="7776286"/>
            <a:chOff x="5131060" y="1199191"/>
            <a:chExt cx="7634337" cy="7776286"/>
          </a:xfrm>
        </p:grpSpPr>
        <p:sp>
          <p:nvSpPr>
            <p:cNvPr id="405" name="Google Shape;405;p24"/>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4"/>
          <p:cNvGrpSpPr/>
          <p:nvPr/>
        </p:nvGrpSpPr>
        <p:grpSpPr>
          <a:xfrm>
            <a:off x="-3360060" y="239715"/>
            <a:ext cx="6864805" cy="7906762"/>
            <a:chOff x="-3360060" y="239715"/>
            <a:chExt cx="6864805" cy="7906762"/>
          </a:xfrm>
        </p:grpSpPr>
        <p:sp>
          <p:nvSpPr>
            <p:cNvPr id="408" name="Google Shape;408;p2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4"/>
          <p:cNvGrpSpPr/>
          <p:nvPr/>
        </p:nvGrpSpPr>
        <p:grpSpPr>
          <a:xfrm>
            <a:off x="3713745" y="-3325550"/>
            <a:ext cx="8211561" cy="6465808"/>
            <a:chOff x="3713745" y="-3325550"/>
            <a:chExt cx="8211561" cy="6465808"/>
          </a:xfrm>
        </p:grpSpPr>
        <p:sp>
          <p:nvSpPr>
            <p:cNvPr id="411" name="Google Shape;411;p24"/>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3" name="Google Shape;413;p2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414" name="Google Shape;414;p24"/>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415" name="Google Shape;415;p24"/>
          <p:cNvSpPr txBox="1">
            <a:spLocks noGrp="1"/>
          </p:cNvSpPr>
          <p:nvPr>
            <p:ph type="title"/>
          </p:nvPr>
        </p:nvSpPr>
        <p:spPr>
          <a:xfrm>
            <a:off x="4329450" y="2155950"/>
            <a:ext cx="3075900" cy="588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800"/>
              <a:buNone/>
              <a:defRPr sz="3300" i="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16" name="Google Shape;416;p24"/>
          <p:cNvSpPr txBox="1">
            <a:spLocks noGrp="1"/>
          </p:cNvSpPr>
          <p:nvPr>
            <p:ph type="subTitle" idx="1"/>
          </p:nvPr>
        </p:nvSpPr>
        <p:spPr>
          <a:xfrm>
            <a:off x="4903690" y="2912188"/>
            <a:ext cx="2598600" cy="89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17" name="Google Shape;417;p24"/>
          <p:cNvSpPr/>
          <p:nvPr/>
        </p:nvSpPr>
        <p:spPr>
          <a:xfrm>
            <a:off x="990350" y="621523"/>
            <a:ext cx="1416016" cy="389100"/>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7039822" y="505192"/>
            <a:ext cx="875381" cy="240778"/>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154325" y="1371677"/>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420"/>
        <p:cNvGrpSpPr/>
        <p:nvPr/>
      </p:nvGrpSpPr>
      <p:grpSpPr>
        <a:xfrm>
          <a:off x="0" y="0"/>
          <a:ext cx="0" cy="0"/>
          <a:chOff x="0" y="0"/>
          <a:chExt cx="0" cy="0"/>
        </a:xfrm>
      </p:grpSpPr>
      <p:grpSp>
        <p:nvGrpSpPr>
          <p:cNvPr id="421" name="Google Shape;421;p25"/>
          <p:cNvGrpSpPr/>
          <p:nvPr/>
        </p:nvGrpSpPr>
        <p:grpSpPr>
          <a:xfrm>
            <a:off x="5131060" y="1199191"/>
            <a:ext cx="7634337" cy="7776286"/>
            <a:chOff x="5131060" y="1199191"/>
            <a:chExt cx="7634337" cy="7776286"/>
          </a:xfrm>
        </p:grpSpPr>
        <p:sp>
          <p:nvSpPr>
            <p:cNvPr id="422" name="Google Shape;422;p25"/>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5"/>
          <p:cNvGrpSpPr/>
          <p:nvPr/>
        </p:nvGrpSpPr>
        <p:grpSpPr>
          <a:xfrm>
            <a:off x="-3360060" y="239715"/>
            <a:ext cx="6864805" cy="7906762"/>
            <a:chOff x="-3360060" y="239715"/>
            <a:chExt cx="6864805" cy="7906762"/>
          </a:xfrm>
        </p:grpSpPr>
        <p:sp>
          <p:nvSpPr>
            <p:cNvPr id="425" name="Google Shape;425;p2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5"/>
          <p:cNvGrpSpPr/>
          <p:nvPr/>
        </p:nvGrpSpPr>
        <p:grpSpPr>
          <a:xfrm>
            <a:off x="3713745" y="-3325550"/>
            <a:ext cx="8211561" cy="6465808"/>
            <a:chOff x="3713745" y="-3325550"/>
            <a:chExt cx="8211561" cy="6465808"/>
          </a:xfrm>
        </p:grpSpPr>
        <p:sp>
          <p:nvSpPr>
            <p:cNvPr id="428" name="Google Shape;428;p25"/>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p2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5"/>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432" name="Google Shape;432;p25"/>
          <p:cNvSpPr txBox="1">
            <a:spLocks noGrp="1"/>
          </p:cNvSpPr>
          <p:nvPr>
            <p:ph type="title"/>
          </p:nvPr>
        </p:nvSpPr>
        <p:spPr>
          <a:xfrm>
            <a:off x="713575" y="1982175"/>
            <a:ext cx="3703200" cy="544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3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3" name="Google Shape;433;p25"/>
          <p:cNvSpPr txBox="1">
            <a:spLocks noGrp="1"/>
          </p:cNvSpPr>
          <p:nvPr>
            <p:ph type="subTitle" idx="1"/>
          </p:nvPr>
        </p:nvSpPr>
        <p:spPr>
          <a:xfrm>
            <a:off x="715447" y="2647950"/>
            <a:ext cx="3703200" cy="348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4" name="Google Shape;434;p25"/>
          <p:cNvSpPr/>
          <p:nvPr/>
        </p:nvSpPr>
        <p:spPr>
          <a:xfrm>
            <a:off x="1272725" y="880453"/>
            <a:ext cx="2096617" cy="576120"/>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1124300" y="3766148"/>
            <a:ext cx="1810183" cy="497899"/>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6601926" y="2571757"/>
            <a:ext cx="1651619" cy="407585"/>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3_1_1_1_1">
    <p:spTree>
      <p:nvGrpSpPr>
        <p:cNvPr id="1" name="Shape 437"/>
        <p:cNvGrpSpPr/>
        <p:nvPr/>
      </p:nvGrpSpPr>
      <p:grpSpPr>
        <a:xfrm>
          <a:off x="0" y="0"/>
          <a:ext cx="0" cy="0"/>
          <a:chOff x="0" y="0"/>
          <a:chExt cx="0" cy="0"/>
        </a:xfrm>
      </p:grpSpPr>
      <p:grpSp>
        <p:nvGrpSpPr>
          <p:cNvPr id="438" name="Google Shape;438;p26"/>
          <p:cNvGrpSpPr/>
          <p:nvPr/>
        </p:nvGrpSpPr>
        <p:grpSpPr>
          <a:xfrm>
            <a:off x="5131060" y="1199191"/>
            <a:ext cx="7634337" cy="7776286"/>
            <a:chOff x="5131060" y="1199191"/>
            <a:chExt cx="7634337" cy="7776286"/>
          </a:xfrm>
        </p:grpSpPr>
        <p:sp>
          <p:nvSpPr>
            <p:cNvPr id="439" name="Google Shape;439;p26"/>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6"/>
          <p:cNvGrpSpPr/>
          <p:nvPr/>
        </p:nvGrpSpPr>
        <p:grpSpPr>
          <a:xfrm>
            <a:off x="-3360060" y="239715"/>
            <a:ext cx="6864805" cy="7906762"/>
            <a:chOff x="-3360060" y="239715"/>
            <a:chExt cx="6864805" cy="7906762"/>
          </a:xfrm>
        </p:grpSpPr>
        <p:sp>
          <p:nvSpPr>
            <p:cNvPr id="442" name="Google Shape;442;p26"/>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6"/>
          <p:cNvGrpSpPr/>
          <p:nvPr/>
        </p:nvGrpSpPr>
        <p:grpSpPr>
          <a:xfrm>
            <a:off x="3713745" y="-3325550"/>
            <a:ext cx="8211561" cy="6465808"/>
            <a:chOff x="3713745" y="-3325550"/>
            <a:chExt cx="8211561" cy="6465808"/>
          </a:xfrm>
        </p:grpSpPr>
        <p:sp>
          <p:nvSpPr>
            <p:cNvPr id="445" name="Google Shape;445;p26"/>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7" name="Google Shape;447;p26"/>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448" name="Google Shape;448;p26"/>
          <p:cNvSpPr txBox="1">
            <a:spLocks noGrp="1"/>
          </p:cNvSpPr>
          <p:nvPr>
            <p:ph type="title"/>
          </p:nvPr>
        </p:nvSpPr>
        <p:spPr>
          <a:xfrm>
            <a:off x="998850" y="929675"/>
            <a:ext cx="3249300" cy="235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49" name="Google Shape;449;p26"/>
          <p:cNvSpPr txBox="1">
            <a:spLocks noGrp="1"/>
          </p:cNvSpPr>
          <p:nvPr>
            <p:ph type="subTitle" idx="1"/>
          </p:nvPr>
        </p:nvSpPr>
        <p:spPr>
          <a:xfrm>
            <a:off x="1075800" y="3369150"/>
            <a:ext cx="3644700" cy="795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50" name="Google Shape;450;p26"/>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2_2_1">
    <p:spTree>
      <p:nvGrpSpPr>
        <p:cNvPr id="1" name="Shape 451"/>
        <p:cNvGrpSpPr/>
        <p:nvPr/>
      </p:nvGrpSpPr>
      <p:grpSpPr>
        <a:xfrm>
          <a:off x="0" y="0"/>
          <a:ext cx="0" cy="0"/>
          <a:chOff x="0" y="0"/>
          <a:chExt cx="0" cy="0"/>
        </a:xfrm>
      </p:grpSpPr>
      <p:grpSp>
        <p:nvGrpSpPr>
          <p:cNvPr id="452" name="Google Shape;452;p27"/>
          <p:cNvGrpSpPr/>
          <p:nvPr/>
        </p:nvGrpSpPr>
        <p:grpSpPr>
          <a:xfrm>
            <a:off x="-3757180" y="226408"/>
            <a:ext cx="7179586" cy="8386867"/>
            <a:chOff x="-9622530" y="-1457817"/>
            <a:chExt cx="7179586" cy="8386867"/>
          </a:xfrm>
        </p:grpSpPr>
        <p:sp>
          <p:nvSpPr>
            <p:cNvPr id="453" name="Google Shape;453;p27"/>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7"/>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56" name="Google Shape;456;p27"/>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457" name="Google Shape;457;p27"/>
          <p:cNvGrpSpPr/>
          <p:nvPr/>
        </p:nvGrpSpPr>
        <p:grpSpPr>
          <a:xfrm>
            <a:off x="3797298" y="2319577"/>
            <a:ext cx="8540749" cy="6545489"/>
            <a:chOff x="2810973" y="6645577"/>
            <a:chExt cx="8540749" cy="6545489"/>
          </a:xfrm>
        </p:grpSpPr>
        <p:sp>
          <p:nvSpPr>
            <p:cNvPr id="458" name="Google Shape;458;p27"/>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7"/>
          <p:cNvGrpSpPr/>
          <p:nvPr/>
        </p:nvGrpSpPr>
        <p:grpSpPr>
          <a:xfrm>
            <a:off x="4961715" y="-3783460"/>
            <a:ext cx="7808105" cy="7141912"/>
            <a:chOff x="-16071160" y="5014390"/>
            <a:chExt cx="7808105" cy="7141912"/>
          </a:xfrm>
        </p:grpSpPr>
        <p:sp>
          <p:nvSpPr>
            <p:cNvPr id="461" name="Google Shape;461;p2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3" name="Google Shape;463;p27"/>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464" name="Google Shape;464;p27"/>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2_2_1_1">
    <p:spTree>
      <p:nvGrpSpPr>
        <p:cNvPr id="1" name="Shape 465"/>
        <p:cNvGrpSpPr/>
        <p:nvPr/>
      </p:nvGrpSpPr>
      <p:grpSpPr>
        <a:xfrm>
          <a:off x="0" y="0"/>
          <a:ext cx="0" cy="0"/>
          <a:chOff x="0" y="0"/>
          <a:chExt cx="0" cy="0"/>
        </a:xfrm>
      </p:grpSpPr>
      <p:grpSp>
        <p:nvGrpSpPr>
          <p:cNvPr id="466" name="Google Shape;466;p28"/>
          <p:cNvGrpSpPr/>
          <p:nvPr/>
        </p:nvGrpSpPr>
        <p:grpSpPr>
          <a:xfrm rot="-2190330">
            <a:off x="4709833" y="1510753"/>
            <a:ext cx="8540751" cy="6545490"/>
            <a:chOff x="2810973" y="6645577"/>
            <a:chExt cx="8540749" cy="6545489"/>
          </a:xfrm>
        </p:grpSpPr>
        <p:sp>
          <p:nvSpPr>
            <p:cNvPr id="467" name="Google Shape;467;p28"/>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8"/>
          <p:cNvGrpSpPr/>
          <p:nvPr/>
        </p:nvGrpSpPr>
        <p:grpSpPr>
          <a:xfrm rot="-2700000">
            <a:off x="-1044373" y="-4146292"/>
            <a:ext cx="7808030" cy="7141843"/>
            <a:chOff x="-16071160" y="5014390"/>
            <a:chExt cx="7808105" cy="7141912"/>
          </a:xfrm>
        </p:grpSpPr>
        <p:sp>
          <p:nvSpPr>
            <p:cNvPr id="470" name="Google Shape;470;p2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8"/>
          <p:cNvGrpSpPr/>
          <p:nvPr/>
        </p:nvGrpSpPr>
        <p:grpSpPr>
          <a:xfrm rot="3643067" flipH="1">
            <a:off x="-2355300" y="1138899"/>
            <a:ext cx="7179412" cy="8386664"/>
            <a:chOff x="-9622530" y="-1457817"/>
            <a:chExt cx="7179586" cy="8386867"/>
          </a:xfrm>
        </p:grpSpPr>
        <p:sp>
          <p:nvSpPr>
            <p:cNvPr id="473" name="Google Shape;473;p28"/>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5" name="Google Shape;475;p28"/>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476" name="Google Shape;476;p28"/>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28"/>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478" name="Google Shape;478;p28"/>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2_2_1_1_1">
    <p:spTree>
      <p:nvGrpSpPr>
        <p:cNvPr id="1" name="Shape 479"/>
        <p:cNvGrpSpPr/>
        <p:nvPr/>
      </p:nvGrpSpPr>
      <p:grpSpPr>
        <a:xfrm>
          <a:off x="0" y="0"/>
          <a:ext cx="0" cy="0"/>
          <a:chOff x="0" y="0"/>
          <a:chExt cx="0" cy="0"/>
        </a:xfrm>
      </p:grpSpPr>
      <p:grpSp>
        <p:nvGrpSpPr>
          <p:cNvPr id="480" name="Google Shape;480;p29"/>
          <p:cNvGrpSpPr/>
          <p:nvPr/>
        </p:nvGrpSpPr>
        <p:grpSpPr>
          <a:xfrm>
            <a:off x="-3757180" y="226408"/>
            <a:ext cx="7179586" cy="8386867"/>
            <a:chOff x="-9622530" y="-1457817"/>
            <a:chExt cx="7179586" cy="8386867"/>
          </a:xfrm>
        </p:grpSpPr>
        <p:sp>
          <p:nvSpPr>
            <p:cNvPr id="481" name="Google Shape;481;p29"/>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29"/>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84" name="Google Shape;484;p29"/>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485" name="Google Shape;485;p29"/>
          <p:cNvGrpSpPr/>
          <p:nvPr/>
        </p:nvGrpSpPr>
        <p:grpSpPr>
          <a:xfrm>
            <a:off x="3797298" y="2319577"/>
            <a:ext cx="8540749" cy="6545489"/>
            <a:chOff x="2810973" y="6645577"/>
            <a:chExt cx="8540749" cy="6545489"/>
          </a:xfrm>
        </p:grpSpPr>
        <p:sp>
          <p:nvSpPr>
            <p:cNvPr id="486" name="Google Shape;486;p29"/>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9"/>
          <p:cNvGrpSpPr/>
          <p:nvPr/>
        </p:nvGrpSpPr>
        <p:grpSpPr>
          <a:xfrm>
            <a:off x="4961715" y="-3783460"/>
            <a:ext cx="7808105" cy="7141912"/>
            <a:chOff x="-16071160" y="5014390"/>
            <a:chExt cx="7808105" cy="7141912"/>
          </a:xfrm>
        </p:grpSpPr>
        <p:sp>
          <p:nvSpPr>
            <p:cNvPr id="489" name="Google Shape;489;p2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1" name="Google Shape;491;p29"/>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29"/>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2_2_1_1_1_1">
    <p:spTree>
      <p:nvGrpSpPr>
        <p:cNvPr id="1" name="Shape 493"/>
        <p:cNvGrpSpPr/>
        <p:nvPr/>
      </p:nvGrpSpPr>
      <p:grpSpPr>
        <a:xfrm>
          <a:off x="0" y="0"/>
          <a:ext cx="0" cy="0"/>
          <a:chOff x="0" y="0"/>
          <a:chExt cx="0" cy="0"/>
        </a:xfrm>
      </p:grpSpPr>
      <p:grpSp>
        <p:nvGrpSpPr>
          <p:cNvPr id="494" name="Google Shape;494;p30"/>
          <p:cNvGrpSpPr/>
          <p:nvPr/>
        </p:nvGrpSpPr>
        <p:grpSpPr>
          <a:xfrm>
            <a:off x="-3757180" y="226408"/>
            <a:ext cx="7179586" cy="8386867"/>
            <a:chOff x="-9622530" y="-1457817"/>
            <a:chExt cx="7179586" cy="8386867"/>
          </a:xfrm>
        </p:grpSpPr>
        <p:sp>
          <p:nvSpPr>
            <p:cNvPr id="495" name="Google Shape;495;p30"/>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0"/>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98" name="Google Shape;498;p30"/>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499" name="Google Shape;499;p30"/>
          <p:cNvGrpSpPr/>
          <p:nvPr/>
        </p:nvGrpSpPr>
        <p:grpSpPr>
          <a:xfrm>
            <a:off x="3797298" y="2319577"/>
            <a:ext cx="8540749" cy="6545489"/>
            <a:chOff x="2810973" y="6645577"/>
            <a:chExt cx="8540749" cy="6545489"/>
          </a:xfrm>
        </p:grpSpPr>
        <p:sp>
          <p:nvSpPr>
            <p:cNvPr id="500" name="Google Shape;500;p30"/>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0"/>
          <p:cNvGrpSpPr/>
          <p:nvPr/>
        </p:nvGrpSpPr>
        <p:grpSpPr>
          <a:xfrm>
            <a:off x="4961715" y="-3783460"/>
            <a:ext cx="7808105" cy="7141912"/>
            <a:chOff x="-16071160" y="5014390"/>
            <a:chExt cx="7808105" cy="7141912"/>
          </a:xfrm>
        </p:grpSpPr>
        <p:sp>
          <p:nvSpPr>
            <p:cNvPr id="503" name="Google Shape;503;p3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5" name="Google Shape;505;p30"/>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506" name="Google Shape;506;p30"/>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grpSp>
        <p:nvGrpSpPr>
          <p:cNvPr id="49" name="Google Shape;49;p4"/>
          <p:cNvGrpSpPr/>
          <p:nvPr/>
        </p:nvGrpSpPr>
        <p:grpSpPr>
          <a:xfrm>
            <a:off x="5131060" y="1199191"/>
            <a:ext cx="7634337" cy="7776286"/>
            <a:chOff x="5131060" y="1199191"/>
            <a:chExt cx="7634337" cy="7776286"/>
          </a:xfrm>
        </p:grpSpPr>
        <p:sp>
          <p:nvSpPr>
            <p:cNvPr id="50" name="Google Shape;50;p4"/>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4"/>
          <p:cNvGrpSpPr/>
          <p:nvPr/>
        </p:nvGrpSpPr>
        <p:grpSpPr>
          <a:xfrm>
            <a:off x="-3360060" y="239715"/>
            <a:ext cx="6864805" cy="7906762"/>
            <a:chOff x="-3360060" y="239715"/>
            <a:chExt cx="6864805" cy="7906762"/>
          </a:xfrm>
        </p:grpSpPr>
        <p:sp>
          <p:nvSpPr>
            <p:cNvPr id="53" name="Google Shape;53;p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4"/>
          <p:cNvGrpSpPr/>
          <p:nvPr/>
        </p:nvGrpSpPr>
        <p:grpSpPr>
          <a:xfrm>
            <a:off x="3713745" y="-3325550"/>
            <a:ext cx="8211561" cy="6465808"/>
            <a:chOff x="3713745" y="-3325550"/>
            <a:chExt cx="8211561" cy="6465808"/>
          </a:xfrm>
        </p:grpSpPr>
        <p:sp>
          <p:nvSpPr>
            <p:cNvPr id="56" name="Google Shape;56;p4"/>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4"/>
          <p:cNvSpPr txBox="1">
            <a:spLocks noGrp="1"/>
          </p:cNvSpPr>
          <p:nvPr>
            <p:ph type="body" idx="1"/>
          </p:nvPr>
        </p:nvSpPr>
        <p:spPr>
          <a:xfrm>
            <a:off x="711725" y="975619"/>
            <a:ext cx="7545600" cy="3587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AutoNum type="arabicPeriod"/>
              <a:defRPr sz="11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59" name="Google Shape;59;p4"/>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0" name="Google Shape;60;p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4"/>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5">
  <p:cSld name="CUSTOM_2_2_1_1_1_1_1">
    <p:spTree>
      <p:nvGrpSpPr>
        <p:cNvPr id="1" name="Shape 507"/>
        <p:cNvGrpSpPr/>
        <p:nvPr/>
      </p:nvGrpSpPr>
      <p:grpSpPr>
        <a:xfrm>
          <a:off x="0" y="0"/>
          <a:ext cx="0" cy="0"/>
          <a:chOff x="0" y="0"/>
          <a:chExt cx="0" cy="0"/>
        </a:xfrm>
      </p:grpSpPr>
      <p:sp>
        <p:nvSpPr>
          <p:cNvPr id="508" name="Google Shape;508;p31"/>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9" name="Google Shape;509;p31"/>
          <p:cNvGrpSpPr/>
          <p:nvPr/>
        </p:nvGrpSpPr>
        <p:grpSpPr>
          <a:xfrm rot="-3081700">
            <a:off x="5062414" y="1332519"/>
            <a:ext cx="8540717" cy="6545464"/>
            <a:chOff x="2810973" y="6645577"/>
            <a:chExt cx="8540749" cy="6545489"/>
          </a:xfrm>
        </p:grpSpPr>
        <p:sp>
          <p:nvSpPr>
            <p:cNvPr id="510" name="Google Shape;510;p31"/>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1"/>
          <p:cNvGrpSpPr/>
          <p:nvPr/>
        </p:nvGrpSpPr>
        <p:grpSpPr>
          <a:xfrm rot="2700000" flipH="1">
            <a:off x="-996223" y="-4312217"/>
            <a:ext cx="7808030" cy="7141843"/>
            <a:chOff x="-16071160" y="5014390"/>
            <a:chExt cx="7808105" cy="7141912"/>
          </a:xfrm>
        </p:grpSpPr>
        <p:sp>
          <p:nvSpPr>
            <p:cNvPr id="513" name="Google Shape;513;p3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31"/>
          <p:cNvGrpSpPr/>
          <p:nvPr/>
        </p:nvGrpSpPr>
        <p:grpSpPr>
          <a:xfrm rot="4910881" flipH="1">
            <a:off x="-3351002" y="796756"/>
            <a:ext cx="7179619" cy="8386906"/>
            <a:chOff x="-9622530" y="-1457817"/>
            <a:chExt cx="7179586" cy="8386867"/>
          </a:xfrm>
        </p:grpSpPr>
        <p:sp>
          <p:nvSpPr>
            <p:cNvPr id="516" name="Google Shape;516;p31"/>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31"/>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31"/>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31"/>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6">
  <p:cSld name="CUSTOM_2_2_1_1_1_1_1_1">
    <p:spTree>
      <p:nvGrpSpPr>
        <p:cNvPr id="1" name="Shape 521"/>
        <p:cNvGrpSpPr/>
        <p:nvPr/>
      </p:nvGrpSpPr>
      <p:grpSpPr>
        <a:xfrm>
          <a:off x="0" y="0"/>
          <a:ext cx="0" cy="0"/>
          <a:chOff x="0" y="0"/>
          <a:chExt cx="0" cy="0"/>
        </a:xfrm>
      </p:grpSpPr>
      <p:grpSp>
        <p:nvGrpSpPr>
          <p:cNvPr id="522" name="Google Shape;522;p32"/>
          <p:cNvGrpSpPr/>
          <p:nvPr/>
        </p:nvGrpSpPr>
        <p:grpSpPr>
          <a:xfrm>
            <a:off x="-3757180" y="226408"/>
            <a:ext cx="7179586" cy="8386867"/>
            <a:chOff x="-9622530" y="-1457817"/>
            <a:chExt cx="7179586" cy="8386867"/>
          </a:xfrm>
        </p:grpSpPr>
        <p:sp>
          <p:nvSpPr>
            <p:cNvPr id="523" name="Google Shape;523;p32"/>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32"/>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26" name="Google Shape;526;p32"/>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grpSp>
        <p:nvGrpSpPr>
          <p:cNvPr id="527" name="Google Shape;527;p32"/>
          <p:cNvGrpSpPr/>
          <p:nvPr/>
        </p:nvGrpSpPr>
        <p:grpSpPr>
          <a:xfrm>
            <a:off x="3797298" y="2319577"/>
            <a:ext cx="8540749" cy="6545489"/>
            <a:chOff x="2810973" y="6645577"/>
            <a:chExt cx="8540749" cy="6545489"/>
          </a:xfrm>
        </p:grpSpPr>
        <p:sp>
          <p:nvSpPr>
            <p:cNvPr id="528" name="Google Shape;528;p32"/>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2"/>
          <p:cNvGrpSpPr/>
          <p:nvPr/>
        </p:nvGrpSpPr>
        <p:grpSpPr>
          <a:xfrm>
            <a:off x="4961715" y="-3783460"/>
            <a:ext cx="7808105" cy="7141912"/>
            <a:chOff x="-16071160" y="5014390"/>
            <a:chExt cx="7808105" cy="7141912"/>
          </a:xfrm>
        </p:grpSpPr>
        <p:sp>
          <p:nvSpPr>
            <p:cNvPr id="531" name="Google Shape;531;p32"/>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3" name="Google Shape;533;p32"/>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534" name="Google Shape;534;p32"/>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7">
  <p:cSld name="CUSTOM_2_2_1_1_1_1_1_1_1">
    <p:spTree>
      <p:nvGrpSpPr>
        <p:cNvPr id="1" name="Shape 535"/>
        <p:cNvGrpSpPr/>
        <p:nvPr/>
      </p:nvGrpSpPr>
      <p:grpSpPr>
        <a:xfrm>
          <a:off x="0" y="0"/>
          <a:ext cx="0" cy="0"/>
          <a:chOff x="0" y="0"/>
          <a:chExt cx="0" cy="0"/>
        </a:xfrm>
      </p:grpSpPr>
      <p:sp>
        <p:nvSpPr>
          <p:cNvPr id="536" name="Google Shape;536;p33"/>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300" i="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7" name="Google Shape;537;p33"/>
          <p:cNvGrpSpPr/>
          <p:nvPr/>
        </p:nvGrpSpPr>
        <p:grpSpPr>
          <a:xfrm rot="-3689381">
            <a:off x="5311024" y="805969"/>
            <a:ext cx="8540446" cy="6545256"/>
            <a:chOff x="2810973" y="6645577"/>
            <a:chExt cx="8540749" cy="6545489"/>
          </a:xfrm>
        </p:grpSpPr>
        <p:sp>
          <p:nvSpPr>
            <p:cNvPr id="538" name="Google Shape;538;p33"/>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3"/>
          <p:cNvGrpSpPr/>
          <p:nvPr/>
        </p:nvGrpSpPr>
        <p:grpSpPr>
          <a:xfrm rot="-1520869">
            <a:off x="-2280617" y="-4229167"/>
            <a:ext cx="7807883" cy="7141709"/>
            <a:chOff x="-16071160" y="5014390"/>
            <a:chExt cx="7808105" cy="7141912"/>
          </a:xfrm>
        </p:grpSpPr>
        <p:sp>
          <p:nvSpPr>
            <p:cNvPr id="541" name="Google Shape;541;p33"/>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3"/>
          <p:cNvGrpSpPr/>
          <p:nvPr/>
        </p:nvGrpSpPr>
        <p:grpSpPr>
          <a:xfrm rot="-2700000">
            <a:off x="-3496062" y="1310129"/>
            <a:ext cx="7179517" cy="8386787"/>
            <a:chOff x="-9622530" y="-1457817"/>
            <a:chExt cx="7179586" cy="8386867"/>
          </a:xfrm>
        </p:grpSpPr>
        <p:sp>
          <p:nvSpPr>
            <p:cNvPr id="544" name="Google Shape;544;p33"/>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6" name="Google Shape;546;p33"/>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47" name="Google Shape;547;p33"/>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33"/>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3_1_1_1_1_1">
    <p:spTree>
      <p:nvGrpSpPr>
        <p:cNvPr id="1" name="Shape 549"/>
        <p:cNvGrpSpPr/>
        <p:nvPr/>
      </p:nvGrpSpPr>
      <p:grpSpPr>
        <a:xfrm>
          <a:off x="0" y="0"/>
          <a:ext cx="0" cy="0"/>
          <a:chOff x="0" y="0"/>
          <a:chExt cx="0" cy="0"/>
        </a:xfrm>
      </p:grpSpPr>
      <p:grpSp>
        <p:nvGrpSpPr>
          <p:cNvPr id="550" name="Google Shape;550;p34"/>
          <p:cNvGrpSpPr/>
          <p:nvPr/>
        </p:nvGrpSpPr>
        <p:grpSpPr>
          <a:xfrm>
            <a:off x="5131060" y="1199191"/>
            <a:ext cx="7634337" cy="7776286"/>
            <a:chOff x="5131060" y="1199191"/>
            <a:chExt cx="7634337" cy="7776286"/>
          </a:xfrm>
        </p:grpSpPr>
        <p:sp>
          <p:nvSpPr>
            <p:cNvPr id="551" name="Google Shape;551;p34"/>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34"/>
          <p:cNvGrpSpPr/>
          <p:nvPr/>
        </p:nvGrpSpPr>
        <p:grpSpPr>
          <a:xfrm>
            <a:off x="-3360060" y="239715"/>
            <a:ext cx="6864805" cy="7906762"/>
            <a:chOff x="-3360060" y="239715"/>
            <a:chExt cx="6864805" cy="7906762"/>
          </a:xfrm>
        </p:grpSpPr>
        <p:sp>
          <p:nvSpPr>
            <p:cNvPr id="554" name="Google Shape;554;p3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4"/>
          <p:cNvGrpSpPr/>
          <p:nvPr/>
        </p:nvGrpSpPr>
        <p:grpSpPr>
          <a:xfrm>
            <a:off x="3713745" y="-3325550"/>
            <a:ext cx="8211561" cy="6465808"/>
            <a:chOff x="3713745" y="-3325550"/>
            <a:chExt cx="8211561" cy="6465808"/>
          </a:xfrm>
        </p:grpSpPr>
        <p:sp>
          <p:nvSpPr>
            <p:cNvPr id="557" name="Google Shape;557;p34"/>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
        <p:nvSpPr>
          <p:cNvPr id="560" name="Google Shape;560;p34"/>
          <p:cNvSpPr txBox="1">
            <a:spLocks noGrp="1"/>
          </p:cNvSpPr>
          <p:nvPr>
            <p:ph type="title"/>
          </p:nvPr>
        </p:nvSpPr>
        <p:spPr>
          <a:xfrm>
            <a:off x="872400" y="538250"/>
            <a:ext cx="3146100" cy="63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800"/>
              <a:buNone/>
              <a:defRPr sz="6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1" name="Google Shape;561;p34"/>
          <p:cNvSpPr txBox="1">
            <a:spLocks noGrp="1"/>
          </p:cNvSpPr>
          <p:nvPr>
            <p:ph type="subTitle" idx="1"/>
          </p:nvPr>
        </p:nvSpPr>
        <p:spPr>
          <a:xfrm>
            <a:off x="867950" y="1346300"/>
            <a:ext cx="2967900" cy="96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2" name="Google Shape;562;p34"/>
          <p:cNvSpPr/>
          <p:nvPr/>
        </p:nvSpPr>
        <p:spPr>
          <a:xfrm>
            <a:off x="4490473" y="3850650"/>
            <a:ext cx="1790405" cy="491977"/>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5908009" y="757675"/>
            <a:ext cx="1515014" cy="416712"/>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3683450" y="1987914"/>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txBox="1"/>
          <p:nvPr/>
        </p:nvSpPr>
        <p:spPr>
          <a:xfrm>
            <a:off x="872400" y="3356213"/>
            <a:ext cx="32412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b="1">
                <a:solidFill>
                  <a:schemeClr val="lt2"/>
                </a:solidFill>
                <a:latin typeface="Assistant"/>
                <a:ea typeface="Assistant"/>
                <a:cs typeface="Assistant"/>
                <a:sym typeface="Assistant"/>
              </a:rPr>
              <a:t>CREDITS</a:t>
            </a:r>
            <a:r>
              <a:rPr lang="en" sz="1200">
                <a:solidFill>
                  <a:schemeClr val="lt2"/>
                </a:solidFill>
                <a:latin typeface="Assistant"/>
                <a:ea typeface="Assistant"/>
                <a:cs typeface="Assistant"/>
                <a:sym typeface="Assistant"/>
              </a:rPr>
              <a:t>:</a:t>
            </a:r>
            <a:r>
              <a:rPr lang="en" sz="1200">
                <a:solidFill>
                  <a:schemeClr val="dk1"/>
                </a:solidFill>
                <a:latin typeface="Assistant"/>
                <a:ea typeface="Assistant"/>
                <a:cs typeface="Assistant"/>
                <a:sym typeface="Assistant"/>
              </a:rPr>
              <a:t> This presentation template was created by </a:t>
            </a:r>
            <a:r>
              <a:rPr lang="en" sz="1200" b="1">
                <a:solidFill>
                  <a:schemeClr val="lt2"/>
                </a:solidFill>
                <a:uFill>
                  <a:noFill/>
                </a:u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1"/>
                </a:solidFill>
                <a:latin typeface="Assistant"/>
                <a:ea typeface="Assistant"/>
                <a:cs typeface="Assistant"/>
                <a:sym typeface="Assistant"/>
              </a:rPr>
              <a:t>, including icons by </a:t>
            </a:r>
            <a:r>
              <a:rPr lang="en" sz="1200" b="1">
                <a:solidFill>
                  <a:schemeClr val="lt2"/>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Assistant"/>
                <a:ea typeface="Assistant"/>
                <a:cs typeface="Assistant"/>
                <a:sym typeface="Assistant"/>
              </a:rPr>
              <a:t> </a:t>
            </a:r>
            <a:r>
              <a:rPr lang="en" sz="1200">
                <a:solidFill>
                  <a:schemeClr val="dk1"/>
                </a:solidFill>
                <a:latin typeface="Assistant"/>
                <a:ea typeface="Assistant"/>
                <a:cs typeface="Assistant"/>
                <a:sym typeface="Assistant"/>
              </a:rPr>
              <a:t>and infographics &amp; images by </a:t>
            </a:r>
            <a:r>
              <a:rPr lang="en" sz="1200" b="1">
                <a:solidFill>
                  <a:schemeClr val="lt2"/>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a:solidFill>
                <a:schemeClr val="lt2"/>
              </a:solidFill>
              <a:latin typeface="Assistant"/>
              <a:ea typeface="Assistant"/>
              <a:cs typeface="Assistant"/>
              <a:sym typeface="Assistant"/>
            </a:endParaRPr>
          </a:p>
        </p:txBody>
      </p:sp>
      <p:cxnSp>
        <p:nvCxnSpPr>
          <p:cNvPr id="566" name="Google Shape;566;p34"/>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3_1_1_1_1_1_1">
    <p:spTree>
      <p:nvGrpSpPr>
        <p:cNvPr id="1" name="Shape 567"/>
        <p:cNvGrpSpPr/>
        <p:nvPr/>
      </p:nvGrpSpPr>
      <p:grpSpPr>
        <a:xfrm>
          <a:off x="0" y="0"/>
          <a:ext cx="0" cy="0"/>
          <a:chOff x="0" y="0"/>
          <a:chExt cx="0" cy="0"/>
        </a:xfrm>
      </p:grpSpPr>
      <p:grpSp>
        <p:nvGrpSpPr>
          <p:cNvPr id="568" name="Google Shape;568;p35"/>
          <p:cNvGrpSpPr/>
          <p:nvPr/>
        </p:nvGrpSpPr>
        <p:grpSpPr>
          <a:xfrm>
            <a:off x="5131060" y="1199191"/>
            <a:ext cx="7634337" cy="7776286"/>
            <a:chOff x="5131060" y="1199191"/>
            <a:chExt cx="7634337" cy="7776286"/>
          </a:xfrm>
        </p:grpSpPr>
        <p:sp>
          <p:nvSpPr>
            <p:cNvPr id="569" name="Google Shape;569;p35"/>
            <p:cNvSpPr/>
            <p:nvPr/>
          </p:nvSpPr>
          <p:spPr>
            <a:xfrm rot="-7373547" flipH="1">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rot="-7373547" flipH="1">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5"/>
          <p:cNvGrpSpPr/>
          <p:nvPr/>
        </p:nvGrpSpPr>
        <p:grpSpPr>
          <a:xfrm>
            <a:off x="-3360060" y="239715"/>
            <a:ext cx="6864805" cy="7906762"/>
            <a:chOff x="-3360060" y="239715"/>
            <a:chExt cx="6864805" cy="7906762"/>
          </a:xfrm>
        </p:grpSpPr>
        <p:sp>
          <p:nvSpPr>
            <p:cNvPr id="572" name="Google Shape;572;p3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5"/>
          <p:cNvGrpSpPr/>
          <p:nvPr/>
        </p:nvGrpSpPr>
        <p:grpSpPr>
          <a:xfrm>
            <a:off x="3713745" y="-3325550"/>
            <a:ext cx="8211561" cy="6465808"/>
            <a:chOff x="3713745" y="-3325550"/>
            <a:chExt cx="8211561" cy="6465808"/>
          </a:xfrm>
        </p:grpSpPr>
        <p:sp>
          <p:nvSpPr>
            <p:cNvPr id="575" name="Google Shape;575;p35"/>
            <p:cNvSpPr/>
            <p:nvPr/>
          </p:nvSpPr>
          <p:spPr>
            <a:xfrm rot="8937730" flipH="1">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rot="8937730" flipH="1">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7" name="Google Shape;577;p3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578" name="Google Shape;578;p35"/>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3_1_1_1_1_1_1_1">
    <p:spTree>
      <p:nvGrpSpPr>
        <p:cNvPr id="1" name="Shape 579"/>
        <p:cNvGrpSpPr/>
        <p:nvPr/>
      </p:nvGrpSpPr>
      <p:grpSpPr>
        <a:xfrm>
          <a:off x="0" y="0"/>
          <a:ext cx="0" cy="0"/>
          <a:chOff x="0" y="0"/>
          <a:chExt cx="0" cy="0"/>
        </a:xfrm>
      </p:grpSpPr>
      <p:grpSp>
        <p:nvGrpSpPr>
          <p:cNvPr id="580" name="Google Shape;580;p36"/>
          <p:cNvGrpSpPr/>
          <p:nvPr/>
        </p:nvGrpSpPr>
        <p:grpSpPr>
          <a:xfrm>
            <a:off x="486035" y="2410941"/>
            <a:ext cx="8332762" cy="6756511"/>
            <a:chOff x="486035" y="2410941"/>
            <a:chExt cx="8332762" cy="6756511"/>
          </a:xfrm>
        </p:grpSpPr>
        <p:sp>
          <p:nvSpPr>
            <p:cNvPr id="581" name="Google Shape;581;p36"/>
            <p:cNvSpPr/>
            <p:nvPr/>
          </p:nvSpPr>
          <p:spPr>
            <a:xfrm rot="-7373547" flipH="1">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rot="-7373547" flipH="1">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6"/>
          <p:cNvGrpSpPr/>
          <p:nvPr/>
        </p:nvGrpSpPr>
        <p:grpSpPr>
          <a:xfrm>
            <a:off x="5163454" y="-3342526"/>
            <a:ext cx="7453230" cy="6444244"/>
            <a:chOff x="5163454" y="-3342526"/>
            <a:chExt cx="7453230" cy="6444244"/>
          </a:xfrm>
        </p:grpSpPr>
        <p:sp>
          <p:nvSpPr>
            <p:cNvPr id="584" name="Google Shape;584;p36"/>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6"/>
          <p:cNvGrpSpPr/>
          <p:nvPr/>
        </p:nvGrpSpPr>
        <p:grpSpPr>
          <a:xfrm>
            <a:off x="-3619919" y="-3590942"/>
            <a:ext cx="8097589" cy="7310417"/>
            <a:chOff x="-3619919" y="-3590942"/>
            <a:chExt cx="8097589" cy="7310417"/>
          </a:xfrm>
        </p:grpSpPr>
        <p:sp>
          <p:nvSpPr>
            <p:cNvPr id="587" name="Google Shape;587;p36"/>
            <p:cNvSpPr/>
            <p:nvPr/>
          </p:nvSpPr>
          <p:spPr>
            <a:xfrm rot="8937730" flipH="1">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rot="8937730" flipH="1">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9" name="Google Shape;589;p36"/>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6"/>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3_1_1_1_1_1_1_1_1">
    <p:spTree>
      <p:nvGrpSpPr>
        <p:cNvPr id="1" name="Shape 591"/>
        <p:cNvGrpSpPr/>
        <p:nvPr/>
      </p:nvGrpSpPr>
      <p:grpSpPr>
        <a:xfrm>
          <a:off x="0" y="0"/>
          <a:ext cx="0" cy="0"/>
          <a:chOff x="0" y="0"/>
          <a:chExt cx="0" cy="0"/>
        </a:xfrm>
      </p:grpSpPr>
      <p:grpSp>
        <p:nvGrpSpPr>
          <p:cNvPr id="592" name="Google Shape;592;p37"/>
          <p:cNvGrpSpPr/>
          <p:nvPr/>
        </p:nvGrpSpPr>
        <p:grpSpPr>
          <a:xfrm>
            <a:off x="4123110" y="-3743873"/>
            <a:ext cx="8475637" cy="6743289"/>
            <a:chOff x="4123110" y="-3743873"/>
            <a:chExt cx="8475637" cy="6743289"/>
          </a:xfrm>
        </p:grpSpPr>
        <p:sp>
          <p:nvSpPr>
            <p:cNvPr id="593" name="Google Shape;593;p37"/>
            <p:cNvSpPr/>
            <p:nvPr/>
          </p:nvSpPr>
          <p:spPr>
            <a:xfrm rot="-7373547" flipH="1">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rot="-7373547" flipH="1">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7"/>
          <p:cNvGrpSpPr/>
          <p:nvPr/>
        </p:nvGrpSpPr>
        <p:grpSpPr>
          <a:xfrm>
            <a:off x="5295395" y="1376290"/>
            <a:ext cx="7666345" cy="7168187"/>
            <a:chOff x="5295395" y="1376290"/>
            <a:chExt cx="7666345" cy="7168187"/>
          </a:xfrm>
        </p:grpSpPr>
        <p:sp>
          <p:nvSpPr>
            <p:cNvPr id="596" name="Google Shape;596;p37"/>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7"/>
          <p:cNvGrpSpPr/>
          <p:nvPr/>
        </p:nvGrpSpPr>
        <p:grpSpPr>
          <a:xfrm>
            <a:off x="-3674482" y="-3405375"/>
            <a:ext cx="6803714" cy="8558108"/>
            <a:chOff x="-3674482" y="-3405375"/>
            <a:chExt cx="6803714" cy="8558108"/>
          </a:xfrm>
        </p:grpSpPr>
        <p:sp>
          <p:nvSpPr>
            <p:cNvPr id="599" name="Google Shape;599;p37"/>
            <p:cNvSpPr/>
            <p:nvPr/>
          </p:nvSpPr>
          <p:spPr>
            <a:xfrm rot="8937730" flipH="1">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rot="8937730" flipH="1">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1" name="Google Shape;601;p37"/>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602" name="Google Shape;602;p37"/>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3">
  <p:cSld name="CUSTOM_3_1_1_1_1_1_1_1_1_1">
    <p:spTree>
      <p:nvGrpSpPr>
        <p:cNvPr id="1" name="Shape 603"/>
        <p:cNvGrpSpPr/>
        <p:nvPr/>
      </p:nvGrpSpPr>
      <p:grpSpPr>
        <a:xfrm>
          <a:off x="0" y="0"/>
          <a:ext cx="0" cy="0"/>
          <a:chOff x="0" y="0"/>
          <a:chExt cx="0" cy="0"/>
        </a:xfrm>
      </p:grpSpPr>
      <p:sp>
        <p:nvSpPr>
          <p:cNvPr id="604" name="Google Shape;604;p38"/>
          <p:cNvSpPr/>
          <p:nvPr/>
        </p:nvSpPr>
        <p:spPr>
          <a:xfrm>
            <a:off x="-7675" y="-7675"/>
            <a:ext cx="9144000" cy="5151300"/>
          </a:xfrm>
          <a:prstGeom prst="rect">
            <a:avLst/>
          </a:prstGeom>
          <a:solidFill>
            <a:srgbClr val="ECF1EF">
              <a:alpha val="32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8"/>
          <p:cNvGrpSpPr/>
          <p:nvPr/>
        </p:nvGrpSpPr>
        <p:grpSpPr>
          <a:xfrm>
            <a:off x="6098010" y="-76147"/>
            <a:ext cx="6898912" cy="8221436"/>
            <a:chOff x="6098010" y="-76147"/>
            <a:chExt cx="6898912" cy="8221436"/>
          </a:xfrm>
        </p:grpSpPr>
        <p:sp>
          <p:nvSpPr>
            <p:cNvPr id="606" name="Google Shape;606;p38"/>
            <p:cNvSpPr/>
            <p:nvPr/>
          </p:nvSpPr>
          <p:spPr>
            <a:xfrm rot="-7373547" flipH="1">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rot="-7373547" flipH="1">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8"/>
          <p:cNvGrpSpPr/>
          <p:nvPr/>
        </p:nvGrpSpPr>
        <p:grpSpPr>
          <a:xfrm>
            <a:off x="-1158130" y="-3601823"/>
            <a:ext cx="8329245" cy="6020613"/>
            <a:chOff x="-1158130" y="-3601823"/>
            <a:chExt cx="8329245" cy="6020613"/>
          </a:xfrm>
        </p:grpSpPr>
        <p:sp>
          <p:nvSpPr>
            <p:cNvPr id="609" name="Google Shape;609;p38"/>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38"/>
          <p:cNvGrpSpPr/>
          <p:nvPr/>
        </p:nvGrpSpPr>
        <p:grpSpPr>
          <a:xfrm>
            <a:off x="-3844344" y="1217550"/>
            <a:ext cx="8211439" cy="7119658"/>
            <a:chOff x="-3844344" y="1217550"/>
            <a:chExt cx="8211439" cy="7119658"/>
          </a:xfrm>
        </p:grpSpPr>
        <p:sp>
          <p:nvSpPr>
            <p:cNvPr id="612" name="Google Shape;612;p38"/>
            <p:cNvSpPr/>
            <p:nvPr/>
          </p:nvSpPr>
          <p:spPr>
            <a:xfrm rot="8937730" flipH="1">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rot="8937730" flipH="1">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4" name="Google Shape;614;p38"/>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38"/>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2"/>
        <p:cNvGrpSpPr/>
        <p:nvPr/>
      </p:nvGrpSpPr>
      <p:grpSpPr>
        <a:xfrm>
          <a:off x="0" y="0"/>
          <a:ext cx="0" cy="0"/>
          <a:chOff x="0" y="0"/>
          <a:chExt cx="0" cy="0"/>
        </a:xfrm>
      </p:grpSpPr>
      <p:sp>
        <p:nvSpPr>
          <p:cNvPr id="623" name="Google Shape;623;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4" name="Google Shape;624;p4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25" name="Google Shape;625;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6" name="Google Shape;626;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7" name="Google Shape;627;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8"/>
        <p:cNvGrpSpPr/>
        <p:nvPr/>
      </p:nvGrpSpPr>
      <p:grpSpPr>
        <a:xfrm>
          <a:off x="0" y="0"/>
          <a:ext cx="0" cy="0"/>
          <a:chOff x="0" y="0"/>
          <a:chExt cx="0" cy="0"/>
        </a:xfrm>
      </p:grpSpPr>
      <p:sp>
        <p:nvSpPr>
          <p:cNvPr id="629" name="Google Shape;629;p41"/>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9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630" name="Google Shape;630;p41"/>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90000"/>
              </a:lnSpc>
              <a:spcBef>
                <a:spcPts val="0"/>
              </a:spcBef>
              <a:spcAft>
                <a:spcPts val="0"/>
              </a:spcAft>
              <a:buSzPts val="1400"/>
              <a:buChar char="●"/>
              <a:defRPr/>
            </a:lvl1pPr>
            <a:lvl2pPr marL="914400" lvl="1" indent="-298450" algn="l" rtl="0">
              <a:lnSpc>
                <a:spcPct val="90000"/>
              </a:lnSpc>
              <a:spcBef>
                <a:spcPts val="1600"/>
              </a:spcBef>
              <a:spcAft>
                <a:spcPts val="0"/>
              </a:spcAft>
              <a:buSzPts val="1100"/>
              <a:buChar char="○"/>
              <a:defRPr/>
            </a:lvl2pPr>
            <a:lvl3pPr marL="1371600" lvl="2" indent="-298450" algn="l" rtl="0">
              <a:lnSpc>
                <a:spcPct val="90000"/>
              </a:lnSpc>
              <a:spcBef>
                <a:spcPts val="1600"/>
              </a:spcBef>
              <a:spcAft>
                <a:spcPts val="0"/>
              </a:spcAft>
              <a:buSzPts val="1100"/>
              <a:buChar char="■"/>
              <a:defRPr/>
            </a:lvl3pPr>
            <a:lvl4pPr marL="1828800" lvl="3" indent="-298450" algn="l" rtl="0">
              <a:lnSpc>
                <a:spcPct val="90000"/>
              </a:lnSpc>
              <a:spcBef>
                <a:spcPts val="1600"/>
              </a:spcBef>
              <a:spcAft>
                <a:spcPts val="0"/>
              </a:spcAft>
              <a:buSzPts val="1100"/>
              <a:buChar char="●"/>
              <a:defRPr/>
            </a:lvl4pPr>
            <a:lvl5pPr marL="2286000" lvl="4" indent="-298450" algn="l" rtl="0">
              <a:lnSpc>
                <a:spcPct val="90000"/>
              </a:lnSpc>
              <a:spcBef>
                <a:spcPts val="1600"/>
              </a:spcBef>
              <a:spcAft>
                <a:spcPts val="0"/>
              </a:spcAft>
              <a:buSzPts val="1100"/>
              <a:buChar char="○"/>
              <a:defRPr/>
            </a:lvl5pPr>
            <a:lvl6pPr marL="2743200" lvl="5" indent="-298450" algn="l" rtl="0">
              <a:lnSpc>
                <a:spcPct val="90000"/>
              </a:lnSpc>
              <a:spcBef>
                <a:spcPts val="1600"/>
              </a:spcBef>
              <a:spcAft>
                <a:spcPts val="0"/>
              </a:spcAft>
              <a:buSzPts val="1100"/>
              <a:buChar char="■"/>
              <a:defRPr/>
            </a:lvl6pPr>
            <a:lvl7pPr marL="3200400" lvl="6" indent="-298450" algn="l" rtl="0">
              <a:lnSpc>
                <a:spcPct val="90000"/>
              </a:lnSpc>
              <a:spcBef>
                <a:spcPts val="1600"/>
              </a:spcBef>
              <a:spcAft>
                <a:spcPts val="0"/>
              </a:spcAft>
              <a:buSzPts val="1100"/>
              <a:buChar char="●"/>
              <a:defRPr/>
            </a:lvl7pPr>
            <a:lvl8pPr marL="3657600" lvl="7" indent="-298450" algn="l" rtl="0">
              <a:lnSpc>
                <a:spcPct val="90000"/>
              </a:lnSpc>
              <a:spcBef>
                <a:spcPts val="1600"/>
              </a:spcBef>
              <a:spcAft>
                <a:spcPts val="0"/>
              </a:spcAft>
              <a:buSzPts val="1100"/>
              <a:buChar char="○"/>
              <a:defRPr/>
            </a:lvl8pPr>
            <a:lvl9pPr marL="4114800" lvl="8" indent="-298450" algn="l" rtl="0">
              <a:lnSpc>
                <a:spcPct val="90000"/>
              </a:lnSpc>
              <a:spcBef>
                <a:spcPts val="1600"/>
              </a:spcBef>
              <a:spcAft>
                <a:spcPts val="1600"/>
              </a:spcAft>
              <a:buSzPts val="1100"/>
              <a:buChar char="■"/>
              <a:defRPr/>
            </a:lvl9pPr>
          </a:lstStyle>
          <a:p>
            <a:endParaRPr/>
          </a:p>
        </p:txBody>
      </p:sp>
      <p:sp>
        <p:nvSpPr>
          <p:cNvPr id="631" name="Google Shape;631;p4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grpSp>
        <p:nvGrpSpPr>
          <p:cNvPr id="63" name="Google Shape;63;p5"/>
          <p:cNvGrpSpPr/>
          <p:nvPr/>
        </p:nvGrpSpPr>
        <p:grpSpPr>
          <a:xfrm>
            <a:off x="486035" y="2410941"/>
            <a:ext cx="8332762" cy="6756511"/>
            <a:chOff x="486035" y="2410941"/>
            <a:chExt cx="8332762" cy="6756511"/>
          </a:xfrm>
        </p:grpSpPr>
        <p:sp>
          <p:nvSpPr>
            <p:cNvPr id="64" name="Google Shape;64;p5"/>
            <p:cNvSpPr/>
            <p:nvPr/>
          </p:nvSpPr>
          <p:spPr>
            <a:xfrm rot="-7373547" flipH="1">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7373547" flipH="1">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a:off x="5163454" y="-3342526"/>
            <a:ext cx="7453230" cy="6444244"/>
            <a:chOff x="5163454" y="-3342526"/>
            <a:chExt cx="7453230" cy="6444244"/>
          </a:xfrm>
        </p:grpSpPr>
        <p:sp>
          <p:nvSpPr>
            <p:cNvPr id="67" name="Google Shape;67;p5"/>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a:off x="-3619919" y="-3590942"/>
            <a:ext cx="8097589" cy="7310417"/>
            <a:chOff x="-3619919" y="-3590942"/>
            <a:chExt cx="8097589" cy="7310417"/>
          </a:xfrm>
        </p:grpSpPr>
        <p:sp>
          <p:nvSpPr>
            <p:cNvPr id="70" name="Google Shape;70;p5"/>
            <p:cNvSpPr/>
            <p:nvPr/>
          </p:nvSpPr>
          <p:spPr>
            <a:xfrm rot="8937730" flipH="1">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8937730" flipH="1">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title"/>
          </p:nvPr>
        </p:nvSpPr>
        <p:spPr>
          <a:xfrm>
            <a:off x="803743" y="2334744"/>
            <a:ext cx="2931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5"/>
          <p:cNvSpPr txBox="1">
            <a:spLocks noGrp="1"/>
          </p:cNvSpPr>
          <p:nvPr>
            <p:ph type="subTitle" idx="1"/>
          </p:nvPr>
        </p:nvSpPr>
        <p:spPr>
          <a:xfrm>
            <a:off x="715550" y="2746350"/>
            <a:ext cx="3256200" cy="11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4" name="Google Shape;74;p5"/>
          <p:cNvSpPr txBox="1">
            <a:spLocks noGrp="1"/>
          </p:cNvSpPr>
          <p:nvPr>
            <p:ph type="title" idx="2"/>
          </p:nvPr>
        </p:nvSpPr>
        <p:spPr>
          <a:xfrm>
            <a:off x="4605782" y="2334744"/>
            <a:ext cx="29319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5"/>
          <p:cNvSpPr txBox="1">
            <a:spLocks noGrp="1"/>
          </p:cNvSpPr>
          <p:nvPr>
            <p:ph type="subTitle" idx="3"/>
          </p:nvPr>
        </p:nvSpPr>
        <p:spPr>
          <a:xfrm>
            <a:off x="4517600" y="2746350"/>
            <a:ext cx="3256200" cy="11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76" name="Google Shape;76;p5"/>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5"/>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5"/>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2"/>
        <p:cNvGrpSpPr/>
        <p:nvPr/>
      </p:nvGrpSpPr>
      <p:grpSpPr>
        <a:xfrm>
          <a:off x="0" y="0"/>
          <a:ext cx="0" cy="0"/>
          <a:chOff x="0" y="0"/>
          <a:chExt cx="0" cy="0"/>
        </a:xfrm>
      </p:grpSpPr>
      <p:sp>
        <p:nvSpPr>
          <p:cNvPr id="633" name="Google Shape;633;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34" name="Google Shape;634;p4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35" name="Google Shape;635;p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36" name="Google Shape;636;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7"/>
        <p:cNvGrpSpPr/>
        <p:nvPr/>
      </p:nvGrpSpPr>
      <p:grpSpPr>
        <a:xfrm>
          <a:off x="0" y="0"/>
          <a:ext cx="0" cy="0"/>
          <a:chOff x="0" y="0"/>
          <a:chExt cx="0" cy="0"/>
        </a:xfrm>
      </p:grpSpPr>
      <p:sp>
        <p:nvSpPr>
          <p:cNvPr id="638" name="Google Shape;638;p43"/>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39" name="Google Shape;639;p43"/>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640" name="Google Shape;640;p43"/>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641" name="Google Shape;641;p4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42" name="Google Shape;642;p4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43" name="Google Shape;643;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4"/>
        <p:cNvGrpSpPr/>
        <p:nvPr/>
      </p:nvGrpSpPr>
      <p:grpSpPr>
        <a:xfrm>
          <a:off x="0" y="0"/>
          <a:ext cx="0" cy="0"/>
          <a:chOff x="0" y="0"/>
          <a:chExt cx="0" cy="0"/>
        </a:xfrm>
      </p:grpSpPr>
      <p:sp>
        <p:nvSpPr>
          <p:cNvPr id="645" name="Google Shape;645;p44"/>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46" name="Google Shape;646;p44"/>
          <p:cNvSpPr>
            <a:spLocks noGrp="1"/>
          </p:cNvSpPr>
          <p:nvPr>
            <p:ph type="pic" idx="2"/>
          </p:nvPr>
        </p:nvSpPr>
        <p:spPr>
          <a:xfrm>
            <a:off x="3887391" y="740569"/>
            <a:ext cx="4629300" cy="3655200"/>
          </a:xfrm>
          <a:prstGeom prst="rect">
            <a:avLst/>
          </a:prstGeom>
          <a:noFill/>
          <a:ln>
            <a:noFill/>
          </a:ln>
        </p:spPr>
      </p:sp>
      <p:sp>
        <p:nvSpPr>
          <p:cNvPr id="647" name="Google Shape;647;p44"/>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648" name="Google Shape;648;p4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49" name="Google Shape;649;p4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0" name="Google Shape;650;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1"/>
        <p:cNvGrpSpPr/>
        <p:nvPr/>
      </p:nvGrpSpPr>
      <p:grpSpPr>
        <a:xfrm>
          <a:off x="0" y="0"/>
          <a:ext cx="0" cy="0"/>
          <a:chOff x="0" y="0"/>
          <a:chExt cx="0" cy="0"/>
        </a:xfrm>
      </p:grpSpPr>
      <p:sp>
        <p:nvSpPr>
          <p:cNvPr id="652" name="Google Shape;652;p4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3" name="Google Shape;653;p4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4" name="Google Shape;654;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5" name="Google Shape;655;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6" name="Google Shape;656;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7"/>
        <p:cNvGrpSpPr/>
        <p:nvPr/>
      </p:nvGrpSpPr>
      <p:grpSpPr>
        <a:xfrm>
          <a:off x="0" y="0"/>
          <a:ext cx="0" cy="0"/>
          <a:chOff x="0" y="0"/>
          <a:chExt cx="0" cy="0"/>
        </a:xfrm>
      </p:grpSpPr>
      <p:sp>
        <p:nvSpPr>
          <p:cNvPr id="658" name="Google Shape;658;p46"/>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9" name="Google Shape;659;p4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60" name="Google Shape;660;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61" name="Google Shape;661;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62" name="Google Shape;662;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3"/>
        <p:cNvGrpSpPr/>
        <p:nvPr/>
      </p:nvGrpSpPr>
      <p:grpSpPr>
        <a:xfrm>
          <a:off x="0" y="0"/>
          <a:ext cx="0" cy="0"/>
          <a:chOff x="0" y="0"/>
          <a:chExt cx="0" cy="0"/>
        </a:xfrm>
      </p:grpSpPr>
      <p:sp>
        <p:nvSpPr>
          <p:cNvPr id="664" name="Google Shape;664;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65" name="Google Shape;665;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66" name="Google Shape;666;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7"/>
        <p:cNvGrpSpPr/>
        <p:nvPr/>
      </p:nvGrpSpPr>
      <p:grpSpPr>
        <a:xfrm>
          <a:off x="0" y="0"/>
          <a:ext cx="0" cy="0"/>
          <a:chOff x="0" y="0"/>
          <a:chExt cx="0" cy="0"/>
        </a:xfrm>
      </p:grpSpPr>
      <p:sp>
        <p:nvSpPr>
          <p:cNvPr id="668" name="Google Shape;668;p48"/>
          <p:cNvSpPr txBox="1">
            <a:spLocks noGrp="1"/>
          </p:cNvSpPr>
          <p:nvPr>
            <p:ph type="title"/>
          </p:nvPr>
        </p:nvSpPr>
        <p:spPr>
          <a:xfrm>
            <a:off x="629841" y="273844"/>
            <a:ext cx="7886700" cy="994200"/>
          </a:xfrm>
          <a:prstGeom prst="rect">
            <a:avLst/>
          </a:prstGeom>
          <a:noFill/>
          <a:ln>
            <a:noFill/>
          </a:ln>
        </p:spPr>
        <p:txBody>
          <a:bodyPr spcFirstLastPara="1" wrap="square" lIns="51425" tIns="25700" rIns="51425" bIns="25700" anchor="ctr" anchorCtr="0">
            <a:noAutofit/>
          </a:bodyPr>
          <a:lstStyle>
            <a:lvl1pPr lvl="0" algn="l" rtl="0">
              <a:lnSpc>
                <a:spcPct val="90000"/>
              </a:lnSpc>
              <a:spcBef>
                <a:spcPts val="0"/>
              </a:spcBef>
              <a:spcAft>
                <a:spcPts val="0"/>
              </a:spcAft>
              <a:buClr>
                <a:schemeClr val="dk1"/>
              </a:buClr>
              <a:buSzPts val="11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669" name="Google Shape;669;p48"/>
          <p:cNvSpPr txBox="1">
            <a:spLocks noGrp="1"/>
          </p:cNvSpPr>
          <p:nvPr>
            <p:ph type="body" idx="1"/>
          </p:nvPr>
        </p:nvSpPr>
        <p:spPr>
          <a:xfrm>
            <a:off x="629841" y="1260872"/>
            <a:ext cx="3868200" cy="618000"/>
          </a:xfrm>
          <a:prstGeom prst="rect">
            <a:avLst/>
          </a:prstGeom>
          <a:noFill/>
          <a:ln>
            <a:noFill/>
          </a:ln>
        </p:spPr>
        <p:txBody>
          <a:bodyPr spcFirstLastPara="1" wrap="square" lIns="51425" tIns="25700" rIns="51425" bIns="25700" anchor="b" anchorCtr="0">
            <a:noAutofit/>
          </a:bodyPr>
          <a:lstStyle>
            <a:lvl1pPr marL="457200" lvl="0" indent="-228600" algn="l" rtl="0">
              <a:lnSpc>
                <a:spcPct val="90000"/>
              </a:lnSpc>
              <a:spcBef>
                <a:spcPts val="800"/>
              </a:spcBef>
              <a:spcAft>
                <a:spcPts val="0"/>
              </a:spcAft>
              <a:buClr>
                <a:schemeClr val="dk1"/>
              </a:buClr>
              <a:buSzPts val="1400"/>
              <a:buNone/>
              <a:defRPr sz="1800" b="1"/>
            </a:lvl1pPr>
            <a:lvl2pPr marL="914400" lvl="1" indent="-228600" algn="l" rtl="0">
              <a:lnSpc>
                <a:spcPct val="90000"/>
              </a:lnSpc>
              <a:spcBef>
                <a:spcPts val="400"/>
              </a:spcBef>
              <a:spcAft>
                <a:spcPts val="0"/>
              </a:spcAft>
              <a:buClr>
                <a:schemeClr val="dk1"/>
              </a:buClr>
              <a:buSzPts val="1100"/>
              <a:buNone/>
              <a:defRPr sz="1500" b="1"/>
            </a:lvl2pPr>
            <a:lvl3pPr marL="1371600" lvl="2" indent="-228600" algn="l" rtl="0">
              <a:lnSpc>
                <a:spcPct val="90000"/>
              </a:lnSpc>
              <a:spcBef>
                <a:spcPts val="400"/>
              </a:spcBef>
              <a:spcAft>
                <a:spcPts val="0"/>
              </a:spcAft>
              <a:buClr>
                <a:schemeClr val="dk1"/>
              </a:buClr>
              <a:buSzPts val="1100"/>
              <a:buNone/>
              <a:defRPr sz="1400" b="1"/>
            </a:lvl3pPr>
            <a:lvl4pPr marL="1828800" lvl="3" indent="-228600" algn="l" rtl="0">
              <a:lnSpc>
                <a:spcPct val="90000"/>
              </a:lnSpc>
              <a:spcBef>
                <a:spcPts val="400"/>
              </a:spcBef>
              <a:spcAft>
                <a:spcPts val="0"/>
              </a:spcAft>
              <a:buClr>
                <a:schemeClr val="dk1"/>
              </a:buClr>
              <a:buSzPts val="900"/>
              <a:buNone/>
              <a:defRPr sz="1200" b="1"/>
            </a:lvl4pPr>
            <a:lvl5pPr marL="2286000" lvl="4" indent="-228600" algn="l" rtl="0">
              <a:lnSpc>
                <a:spcPct val="90000"/>
              </a:lnSpc>
              <a:spcBef>
                <a:spcPts val="400"/>
              </a:spcBef>
              <a:spcAft>
                <a:spcPts val="0"/>
              </a:spcAft>
              <a:buClr>
                <a:schemeClr val="dk1"/>
              </a:buClr>
              <a:buSzPts val="900"/>
              <a:buNone/>
              <a:defRPr sz="1200" b="1"/>
            </a:lvl5pPr>
            <a:lvl6pPr marL="2743200" lvl="5" indent="-228600" algn="l" rtl="0">
              <a:lnSpc>
                <a:spcPct val="90000"/>
              </a:lnSpc>
              <a:spcBef>
                <a:spcPts val="400"/>
              </a:spcBef>
              <a:spcAft>
                <a:spcPts val="0"/>
              </a:spcAft>
              <a:buClr>
                <a:schemeClr val="dk1"/>
              </a:buClr>
              <a:buSzPts val="900"/>
              <a:buNone/>
              <a:defRPr sz="1200" b="1"/>
            </a:lvl6pPr>
            <a:lvl7pPr marL="3200400" lvl="6" indent="-228600" algn="l" rtl="0">
              <a:lnSpc>
                <a:spcPct val="90000"/>
              </a:lnSpc>
              <a:spcBef>
                <a:spcPts val="400"/>
              </a:spcBef>
              <a:spcAft>
                <a:spcPts val="0"/>
              </a:spcAft>
              <a:buClr>
                <a:schemeClr val="dk1"/>
              </a:buClr>
              <a:buSzPts val="900"/>
              <a:buNone/>
              <a:defRPr sz="1200" b="1"/>
            </a:lvl7pPr>
            <a:lvl8pPr marL="3657600" lvl="7" indent="-228600" algn="l" rtl="0">
              <a:lnSpc>
                <a:spcPct val="90000"/>
              </a:lnSpc>
              <a:spcBef>
                <a:spcPts val="400"/>
              </a:spcBef>
              <a:spcAft>
                <a:spcPts val="0"/>
              </a:spcAft>
              <a:buClr>
                <a:schemeClr val="dk1"/>
              </a:buClr>
              <a:buSzPts val="900"/>
              <a:buNone/>
              <a:defRPr sz="1200" b="1"/>
            </a:lvl8pPr>
            <a:lvl9pPr marL="4114800" lvl="8" indent="-228600" algn="l" rtl="0">
              <a:lnSpc>
                <a:spcPct val="90000"/>
              </a:lnSpc>
              <a:spcBef>
                <a:spcPts val="400"/>
              </a:spcBef>
              <a:spcAft>
                <a:spcPts val="0"/>
              </a:spcAft>
              <a:buClr>
                <a:schemeClr val="dk1"/>
              </a:buClr>
              <a:buSzPts val="900"/>
              <a:buNone/>
              <a:defRPr sz="1200" b="1"/>
            </a:lvl9pPr>
          </a:lstStyle>
          <a:p>
            <a:endParaRPr/>
          </a:p>
        </p:txBody>
      </p:sp>
      <p:sp>
        <p:nvSpPr>
          <p:cNvPr id="670" name="Google Shape;670;p48"/>
          <p:cNvSpPr txBox="1">
            <a:spLocks noGrp="1"/>
          </p:cNvSpPr>
          <p:nvPr>
            <p:ph type="body" idx="2"/>
          </p:nvPr>
        </p:nvSpPr>
        <p:spPr>
          <a:xfrm>
            <a:off x="629841" y="1878806"/>
            <a:ext cx="3868200" cy="2763300"/>
          </a:xfrm>
          <a:prstGeom prst="rect">
            <a:avLst/>
          </a:prstGeom>
          <a:noFill/>
          <a:ln>
            <a:noFill/>
          </a:ln>
        </p:spPr>
        <p:txBody>
          <a:bodyPr spcFirstLastPara="1" wrap="square" lIns="51425" tIns="25700" rIns="51425" bIns="25700" anchor="t" anchorCtr="0">
            <a:noAutofit/>
          </a:bodyPr>
          <a:lstStyle>
            <a:lvl1pPr marL="457200" lvl="0" indent="-298450" algn="l" rtl="0">
              <a:lnSpc>
                <a:spcPct val="90000"/>
              </a:lnSpc>
              <a:spcBef>
                <a:spcPts val="800"/>
              </a:spcBef>
              <a:spcAft>
                <a:spcPts val="0"/>
              </a:spcAft>
              <a:buClr>
                <a:schemeClr val="dk1"/>
              </a:buClr>
              <a:buSzPts val="1100"/>
              <a:buChar char="•"/>
              <a:defRPr/>
            </a:lvl1pPr>
            <a:lvl2pPr marL="914400" lvl="1" indent="-298450" algn="l" rtl="0">
              <a:lnSpc>
                <a:spcPct val="90000"/>
              </a:lnSpc>
              <a:spcBef>
                <a:spcPts val="400"/>
              </a:spcBef>
              <a:spcAft>
                <a:spcPts val="0"/>
              </a:spcAft>
              <a:buClr>
                <a:schemeClr val="dk1"/>
              </a:buClr>
              <a:buSzPts val="1100"/>
              <a:buChar char="•"/>
              <a:defRPr/>
            </a:lvl2pPr>
            <a:lvl3pPr marL="1371600" lvl="2" indent="-298450" algn="l" rtl="0">
              <a:lnSpc>
                <a:spcPct val="90000"/>
              </a:lnSpc>
              <a:spcBef>
                <a:spcPts val="400"/>
              </a:spcBef>
              <a:spcAft>
                <a:spcPts val="0"/>
              </a:spcAft>
              <a:buClr>
                <a:schemeClr val="dk1"/>
              </a:buClr>
              <a:buSzPts val="1100"/>
              <a:buChar char="•"/>
              <a:defRPr/>
            </a:lvl3pPr>
            <a:lvl4pPr marL="1828800" lvl="3" indent="-298450" algn="l" rtl="0">
              <a:lnSpc>
                <a:spcPct val="90000"/>
              </a:lnSpc>
              <a:spcBef>
                <a:spcPts val="400"/>
              </a:spcBef>
              <a:spcAft>
                <a:spcPts val="0"/>
              </a:spcAft>
              <a:buClr>
                <a:schemeClr val="dk1"/>
              </a:buClr>
              <a:buSzPts val="1100"/>
              <a:buChar char="•"/>
              <a:defRPr/>
            </a:lvl4pPr>
            <a:lvl5pPr marL="2286000" lvl="4" indent="-298450" algn="l" rtl="0">
              <a:lnSpc>
                <a:spcPct val="90000"/>
              </a:lnSpc>
              <a:spcBef>
                <a:spcPts val="400"/>
              </a:spcBef>
              <a:spcAft>
                <a:spcPts val="0"/>
              </a:spcAft>
              <a:buClr>
                <a:schemeClr val="dk1"/>
              </a:buClr>
              <a:buSzPts val="1100"/>
              <a:buChar char="•"/>
              <a:defRPr/>
            </a:lvl5pPr>
            <a:lvl6pPr marL="2743200" lvl="5" indent="-298450" algn="l" rtl="0">
              <a:lnSpc>
                <a:spcPct val="90000"/>
              </a:lnSpc>
              <a:spcBef>
                <a:spcPts val="400"/>
              </a:spcBef>
              <a:spcAft>
                <a:spcPts val="0"/>
              </a:spcAft>
              <a:buClr>
                <a:schemeClr val="dk1"/>
              </a:buClr>
              <a:buSzPts val="1100"/>
              <a:buChar char="•"/>
              <a:defRPr/>
            </a:lvl6pPr>
            <a:lvl7pPr marL="3200400" lvl="6" indent="-298450" algn="l" rtl="0">
              <a:lnSpc>
                <a:spcPct val="90000"/>
              </a:lnSpc>
              <a:spcBef>
                <a:spcPts val="400"/>
              </a:spcBef>
              <a:spcAft>
                <a:spcPts val="0"/>
              </a:spcAft>
              <a:buClr>
                <a:schemeClr val="dk1"/>
              </a:buClr>
              <a:buSzPts val="1100"/>
              <a:buChar char="•"/>
              <a:defRPr/>
            </a:lvl7pPr>
            <a:lvl8pPr marL="3657600" lvl="7" indent="-298450" algn="l" rtl="0">
              <a:lnSpc>
                <a:spcPct val="90000"/>
              </a:lnSpc>
              <a:spcBef>
                <a:spcPts val="400"/>
              </a:spcBef>
              <a:spcAft>
                <a:spcPts val="0"/>
              </a:spcAft>
              <a:buClr>
                <a:schemeClr val="dk1"/>
              </a:buClr>
              <a:buSzPts val="1100"/>
              <a:buChar char="•"/>
              <a:defRPr/>
            </a:lvl8pPr>
            <a:lvl9pPr marL="4114800" lvl="8" indent="-298450" algn="l" rtl="0">
              <a:lnSpc>
                <a:spcPct val="90000"/>
              </a:lnSpc>
              <a:spcBef>
                <a:spcPts val="400"/>
              </a:spcBef>
              <a:spcAft>
                <a:spcPts val="0"/>
              </a:spcAft>
              <a:buClr>
                <a:schemeClr val="dk1"/>
              </a:buClr>
              <a:buSzPts val="1100"/>
              <a:buChar char="•"/>
              <a:defRPr/>
            </a:lvl9pPr>
          </a:lstStyle>
          <a:p>
            <a:endParaRPr/>
          </a:p>
        </p:txBody>
      </p:sp>
      <p:sp>
        <p:nvSpPr>
          <p:cNvPr id="671" name="Google Shape;671;p48"/>
          <p:cNvSpPr txBox="1">
            <a:spLocks noGrp="1"/>
          </p:cNvSpPr>
          <p:nvPr>
            <p:ph type="body" idx="3"/>
          </p:nvPr>
        </p:nvSpPr>
        <p:spPr>
          <a:xfrm>
            <a:off x="4629151" y="1260872"/>
            <a:ext cx="3887400" cy="618000"/>
          </a:xfrm>
          <a:prstGeom prst="rect">
            <a:avLst/>
          </a:prstGeom>
          <a:noFill/>
          <a:ln>
            <a:noFill/>
          </a:ln>
        </p:spPr>
        <p:txBody>
          <a:bodyPr spcFirstLastPara="1" wrap="square" lIns="51425" tIns="25700" rIns="51425" bIns="25700" anchor="b" anchorCtr="0">
            <a:noAutofit/>
          </a:bodyPr>
          <a:lstStyle>
            <a:lvl1pPr marL="457200" lvl="0" indent="-228600" algn="l" rtl="0">
              <a:lnSpc>
                <a:spcPct val="90000"/>
              </a:lnSpc>
              <a:spcBef>
                <a:spcPts val="800"/>
              </a:spcBef>
              <a:spcAft>
                <a:spcPts val="0"/>
              </a:spcAft>
              <a:buClr>
                <a:schemeClr val="dk1"/>
              </a:buClr>
              <a:buSzPts val="1400"/>
              <a:buNone/>
              <a:defRPr sz="1800" b="1"/>
            </a:lvl1pPr>
            <a:lvl2pPr marL="914400" lvl="1" indent="-228600" algn="l" rtl="0">
              <a:lnSpc>
                <a:spcPct val="90000"/>
              </a:lnSpc>
              <a:spcBef>
                <a:spcPts val="400"/>
              </a:spcBef>
              <a:spcAft>
                <a:spcPts val="0"/>
              </a:spcAft>
              <a:buClr>
                <a:schemeClr val="dk1"/>
              </a:buClr>
              <a:buSzPts val="1100"/>
              <a:buNone/>
              <a:defRPr sz="1500" b="1"/>
            </a:lvl2pPr>
            <a:lvl3pPr marL="1371600" lvl="2" indent="-228600" algn="l" rtl="0">
              <a:lnSpc>
                <a:spcPct val="90000"/>
              </a:lnSpc>
              <a:spcBef>
                <a:spcPts val="400"/>
              </a:spcBef>
              <a:spcAft>
                <a:spcPts val="0"/>
              </a:spcAft>
              <a:buClr>
                <a:schemeClr val="dk1"/>
              </a:buClr>
              <a:buSzPts val="1100"/>
              <a:buNone/>
              <a:defRPr sz="1400" b="1"/>
            </a:lvl3pPr>
            <a:lvl4pPr marL="1828800" lvl="3" indent="-228600" algn="l" rtl="0">
              <a:lnSpc>
                <a:spcPct val="90000"/>
              </a:lnSpc>
              <a:spcBef>
                <a:spcPts val="400"/>
              </a:spcBef>
              <a:spcAft>
                <a:spcPts val="0"/>
              </a:spcAft>
              <a:buClr>
                <a:schemeClr val="dk1"/>
              </a:buClr>
              <a:buSzPts val="900"/>
              <a:buNone/>
              <a:defRPr sz="1200" b="1"/>
            </a:lvl4pPr>
            <a:lvl5pPr marL="2286000" lvl="4" indent="-228600" algn="l" rtl="0">
              <a:lnSpc>
                <a:spcPct val="90000"/>
              </a:lnSpc>
              <a:spcBef>
                <a:spcPts val="400"/>
              </a:spcBef>
              <a:spcAft>
                <a:spcPts val="0"/>
              </a:spcAft>
              <a:buClr>
                <a:schemeClr val="dk1"/>
              </a:buClr>
              <a:buSzPts val="900"/>
              <a:buNone/>
              <a:defRPr sz="1200" b="1"/>
            </a:lvl5pPr>
            <a:lvl6pPr marL="2743200" lvl="5" indent="-228600" algn="l" rtl="0">
              <a:lnSpc>
                <a:spcPct val="90000"/>
              </a:lnSpc>
              <a:spcBef>
                <a:spcPts val="400"/>
              </a:spcBef>
              <a:spcAft>
                <a:spcPts val="0"/>
              </a:spcAft>
              <a:buClr>
                <a:schemeClr val="dk1"/>
              </a:buClr>
              <a:buSzPts val="900"/>
              <a:buNone/>
              <a:defRPr sz="1200" b="1"/>
            </a:lvl6pPr>
            <a:lvl7pPr marL="3200400" lvl="6" indent="-228600" algn="l" rtl="0">
              <a:lnSpc>
                <a:spcPct val="90000"/>
              </a:lnSpc>
              <a:spcBef>
                <a:spcPts val="400"/>
              </a:spcBef>
              <a:spcAft>
                <a:spcPts val="0"/>
              </a:spcAft>
              <a:buClr>
                <a:schemeClr val="dk1"/>
              </a:buClr>
              <a:buSzPts val="900"/>
              <a:buNone/>
              <a:defRPr sz="1200" b="1"/>
            </a:lvl7pPr>
            <a:lvl8pPr marL="3657600" lvl="7" indent="-228600" algn="l" rtl="0">
              <a:lnSpc>
                <a:spcPct val="90000"/>
              </a:lnSpc>
              <a:spcBef>
                <a:spcPts val="400"/>
              </a:spcBef>
              <a:spcAft>
                <a:spcPts val="0"/>
              </a:spcAft>
              <a:buClr>
                <a:schemeClr val="dk1"/>
              </a:buClr>
              <a:buSzPts val="900"/>
              <a:buNone/>
              <a:defRPr sz="1200" b="1"/>
            </a:lvl8pPr>
            <a:lvl9pPr marL="4114800" lvl="8" indent="-228600" algn="l" rtl="0">
              <a:lnSpc>
                <a:spcPct val="90000"/>
              </a:lnSpc>
              <a:spcBef>
                <a:spcPts val="400"/>
              </a:spcBef>
              <a:spcAft>
                <a:spcPts val="0"/>
              </a:spcAft>
              <a:buClr>
                <a:schemeClr val="dk1"/>
              </a:buClr>
              <a:buSzPts val="900"/>
              <a:buNone/>
              <a:defRPr sz="1200" b="1"/>
            </a:lvl9pPr>
          </a:lstStyle>
          <a:p>
            <a:endParaRPr/>
          </a:p>
        </p:txBody>
      </p:sp>
      <p:sp>
        <p:nvSpPr>
          <p:cNvPr id="672" name="Google Shape;672;p48"/>
          <p:cNvSpPr txBox="1">
            <a:spLocks noGrp="1"/>
          </p:cNvSpPr>
          <p:nvPr>
            <p:ph type="body" idx="4"/>
          </p:nvPr>
        </p:nvSpPr>
        <p:spPr>
          <a:xfrm>
            <a:off x="4629151" y="1878806"/>
            <a:ext cx="3887400" cy="2763300"/>
          </a:xfrm>
          <a:prstGeom prst="rect">
            <a:avLst/>
          </a:prstGeom>
          <a:noFill/>
          <a:ln>
            <a:noFill/>
          </a:ln>
        </p:spPr>
        <p:txBody>
          <a:bodyPr spcFirstLastPara="1" wrap="square" lIns="51425" tIns="25700" rIns="51425" bIns="25700" anchor="t" anchorCtr="0">
            <a:noAutofit/>
          </a:bodyPr>
          <a:lstStyle>
            <a:lvl1pPr marL="457200" lvl="0" indent="-298450" algn="l" rtl="0">
              <a:lnSpc>
                <a:spcPct val="90000"/>
              </a:lnSpc>
              <a:spcBef>
                <a:spcPts val="800"/>
              </a:spcBef>
              <a:spcAft>
                <a:spcPts val="0"/>
              </a:spcAft>
              <a:buClr>
                <a:schemeClr val="dk1"/>
              </a:buClr>
              <a:buSzPts val="1100"/>
              <a:buChar char="•"/>
              <a:defRPr/>
            </a:lvl1pPr>
            <a:lvl2pPr marL="914400" lvl="1" indent="-298450" algn="l" rtl="0">
              <a:lnSpc>
                <a:spcPct val="90000"/>
              </a:lnSpc>
              <a:spcBef>
                <a:spcPts val="400"/>
              </a:spcBef>
              <a:spcAft>
                <a:spcPts val="0"/>
              </a:spcAft>
              <a:buClr>
                <a:schemeClr val="dk1"/>
              </a:buClr>
              <a:buSzPts val="1100"/>
              <a:buChar char="•"/>
              <a:defRPr/>
            </a:lvl2pPr>
            <a:lvl3pPr marL="1371600" lvl="2" indent="-298450" algn="l" rtl="0">
              <a:lnSpc>
                <a:spcPct val="90000"/>
              </a:lnSpc>
              <a:spcBef>
                <a:spcPts val="400"/>
              </a:spcBef>
              <a:spcAft>
                <a:spcPts val="0"/>
              </a:spcAft>
              <a:buClr>
                <a:schemeClr val="dk1"/>
              </a:buClr>
              <a:buSzPts val="1100"/>
              <a:buChar char="•"/>
              <a:defRPr/>
            </a:lvl3pPr>
            <a:lvl4pPr marL="1828800" lvl="3" indent="-298450" algn="l" rtl="0">
              <a:lnSpc>
                <a:spcPct val="90000"/>
              </a:lnSpc>
              <a:spcBef>
                <a:spcPts val="400"/>
              </a:spcBef>
              <a:spcAft>
                <a:spcPts val="0"/>
              </a:spcAft>
              <a:buClr>
                <a:schemeClr val="dk1"/>
              </a:buClr>
              <a:buSzPts val="1100"/>
              <a:buChar char="•"/>
              <a:defRPr/>
            </a:lvl4pPr>
            <a:lvl5pPr marL="2286000" lvl="4" indent="-298450" algn="l" rtl="0">
              <a:lnSpc>
                <a:spcPct val="90000"/>
              </a:lnSpc>
              <a:spcBef>
                <a:spcPts val="400"/>
              </a:spcBef>
              <a:spcAft>
                <a:spcPts val="0"/>
              </a:spcAft>
              <a:buClr>
                <a:schemeClr val="dk1"/>
              </a:buClr>
              <a:buSzPts val="1100"/>
              <a:buChar char="•"/>
              <a:defRPr/>
            </a:lvl5pPr>
            <a:lvl6pPr marL="2743200" lvl="5" indent="-298450" algn="l" rtl="0">
              <a:lnSpc>
                <a:spcPct val="90000"/>
              </a:lnSpc>
              <a:spcBef>
                <a:spcPts val="400"/>
              </a:spcBef>
              <a:spcAft>
                <a:spcPts val="0"/>
              </a:spcAft>
              <a:buClr>
                <a:schemeClr val="dk1"/>
              </a:buClr>
              <a:buSzPts val="1100"/>
              <a:buChar char="•"/>
              <a:defRPr/>
            </a:lvl6pPr>
            <a:lvl7pPr marL="3200400" lvl="6" indent="-298450" algn="l" rtl="0">
              <a:lnSpc>
                <a:spcPct val="90000"/>
              </a:lnSpc>
              <a:spcBef>
                <a:spcPts val="400"/>
              </a:spcBef>
              <a:spcAft>
                <a:spcPts val="0"/>
              </a:spcAft>
              <a:buClr>
                <a:schemeClr val="dk1"/>
              </a:buClr>
              <a:buSzPts val="1100"/>
              <a:buChar char="•"/>
              <a:defRPr/>
            </a:lvl7pPr>
            <a:lvl8pPr marL="3657600" lvl="7" indent="-298450" algn="l" rtl="0">
              <a:lnSpc>
                <a:spcPct val="90000"/>
              </a:lnSpc>
              <a:spcBef>
                <a:spcPts val="400"/>
              </a:spcBef>
              <a:spcAft>
                <a:spcPts val="0"/>
              </a:spcAft>
              <a:buClr>
                <a:schemeClr val="dk1"/>
              </a:buClr>
              <a:buSzPts val="1100"/>
              <a:buChar char="•"/>
              <a:defRPr/>
            </a:lvl8pPr>
            <a:lvl9pPr marL="4114800" lvl="8" indent="-298450" algn="l" rtl="0">
              <a:lnSpc>
                <a:spcPct val="90000"/>
              </a:lnSpc>
              <a:spcBef>
                <a:spcPts val="400"/>
              </a:spcBef>
              <a:spcAft>
                <a:spcPts val="0"/>
              </a:spcAft>
              <a:buClr>
                <a:schemeClr val="dk1"/>
              </a:buClr>
              <a:buSzPts val="1100"/>
              <a:buChar char="•"/>
              <a:defRPr/>
            </a:lvl9pPr>
          </a:lstStyle>
          <a:p>
            <a:endParaRPr/>
          </a:p>
        </p:txBody>
      </p:sp>
      <p:sp>
        <p:nvSpPr>
          <p:cNvPr id="673" name="Google Shape;673;p48"/>
          <p:cNvSpPr txBox="1">
            <a:spLocks noGrp="1"/>
          </p:cNvSpPr>
          <p:nvPr>
            <p:ph type="dt" idx="10"/>
          </p:nvPr>
        </p:nvSpPr>
        <p:spPr>
          <a:xfrm>
            <a:off x="628650" y="4767263"/>
            <a:ext cx="2057400" cy="273900"/>
          </a:xfrm>
          <a:prstGeom prst="rect">
            <a:avLst/>
          </a:prstGeom>
          <a:noFill/>
          <a:ln>
            <a:noFill/>
          </a:ln>
        </p:spPr>
        <p:txBody>
          <a:bodyPr spcFirstLastPara="1" wrap="square" lIns="51425" tIns="25700" rIns="51425" bIns="25700" anchor="ctr" anchorCtr="0">
            <a:noAutofit/>
          </a:bodyPr>
          <a:lstStyle>
            <a:lvl1pPr lvl="0" algn="l" rtl="0">
              <a:lnSpc>
                <a:spcPct val="100000"/>
              </a:lnSpc>
              <a:spcBef>
                <a:spcPts val="0"/>
              </a:spcBef>
              <a:spcAft>
                <a:spcPts val="0"/>
              </a:spcAft>
              <a:buSzPts val="8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674" name="Google Shape;674;p48"/>
          <p:cNvSpPr txBox="1">
            <a:spLocks noGrp="1"/>
          </p:cNvSpPr>
          <p:nvPr>
            <p:ph type="ftr" idx="11"/>
          </p:nvPr>
        </p:nvSpPr>
        <p:spPr>
          <a:xfrm>
            <a:off x="3028950" y="4767263"/>
            <a:ext cx="3086100" cy="273900"/>
          </a:xfrm>
          <a:prstGeom prst="rect">
            <a:avLst/>
          </a:prstGeom>
          <a:noFill/>
          <a:ln>
            <a:noFill/>
          </a:ln>
        </p:spPr>
        <p:txBody>
          <a:bodyPr spcFirstLastPara="1" wrap="square" lIns="51425" tIns="25700" rIns="51425" bIns="25700" anchor="ctr" anchorCtr="0">
            <a:noAutofit/>
          </a:bodyPr>
          <a:lstStyle>
            <a:lvl1pPr lvl="0" algn="ctr" rtl="0">
              <a:lnSpc>
                <a:spcPct val="100000"/>
              </a:lnSpc>
              <a:spcBef>
                <a:spcPts val="0"/>
              </a:spcBef>
              <a:spcAft>
                <a:spcPts val="0"/>
              </a:spcAft>
              <a:buSzPts val="8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675" name="Google Shape;675;p48"/>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6"/>
        <p:cNvGrpSpPr/>
        <p:nvPr/>
      </p:nvGrpSpPr>
      <p:grpSpPr>
        <a:xfrm>
          <a:off x="0" y="0"/>
          <a:ext cx="0" cy="0"/>
          <a:chOff x="0" y="0"/>
          <a:chExt cx="0" cy="0"/>
        </a:xfrm>
      </p:grpSpPr>
      <p:sp>
        <p:nvSpPr>
          <p:cNvPr id="677" name="Google Shape;677;p4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78" name="Google Shape;678;p49"/>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79" name="Google Shape;679;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0" name="Google Shape;680;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1" name="Google Shape;681;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txBox="1">
            <a:spLocks noGrp="1"/>
          </p:cNvSpPr>
          <p:nvPr>
            <p:ph type="title"/>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1" name="Google Shape;81;p6"/>
          <p:cNvGrpSpPr/>
          <p:nvPr/>
        </p:nvGrpSpPr>
        <p:grpSpPr>
          <a:xfrm flipH="1">
            <a:off x="2489786" y="1980291"/>
            <a:ext cx="8612913" cy="6820461"/>
            <a:chOff x="105897" y="2478041"/>
            <a:chExt cx="8612913" cy="6820461"/>
          </a:xfrm>
        </p:grpSpPr>
        <p:sp>
          <p:nvSpPr>
            <p:cNvPr id="82" name="Google Shape;82;p6"/>
            <p:cNvSpPr/>
            <p:nvPr/>
          </p:nvSpPr>
          <p:spPr>
            <a:xfrm rot="-7373547" flipH="1">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7373547" flipH="1">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flipH="1">
            <a:off x="-3563219" y="-3467298"/>
            <a:ext cx="7418870" cy="7678213"/>
            <a:chOff x="11683645" y="2355302"/>
            <a:chExt cx="7418870" cy="7678213"/>
          </a:xfrm>
        </p:grpSpPr>
        <p:sp>
          <p:nvSpPr>
            <p:cNvPr id="85" name="Google Shape;85;p6"/>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6"/>
          <p:cNvGrpSpPr/>
          <p:nvPr/>
        </p:nvGrpSpPr>
        <p:grpSpPr>
          <a:xfrm flipH="1">
            <a:off x="4544801" y="-3994000"/>
            <a:ext cx="8308564" cy="6479858"/>
            <a:chOff x="-8619394" y="1263425"/>
            <a:chExt cx="8308564" cy="6479858"/>
          </a:xfrm>
        </p:grpSpPr>
        <p:sp>
          <p:nvSpPr>
            <p:cNvPr id="88" name="Google Shape;88;p6"/>
            <p:cNvSpPr/>
            <p:nvPr/>
          </p:nvSpPr>
          <p:spPr>
            <a:xfrm rot="8937730" flipH="1">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rot="8937730" flipH="1">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0" name="Google Shape;90;p6"/>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6"/>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grpSp>
        <p:nvGrpSpPr>
          <p:cNvPr id="93" name="Google Shape;93;p7"/>
          <p:cNvGrpSpPr/>
          <p:nvPr/>
        </p:nvGrpSpPr>
        <p:grpSpPr>
          <a:xfrm>
            <a:off x="105897" y="2478041"/>
            <a:ext cx="8612913" cy="6820461"/>
            <a:chOff x="105897" y="2478041"/>
            <a:chExt cx="8612913" cy="6820461"/>
          </a:xfrm>
        </p:grpSpPr>
        <p:sp>
          <p:nvSpPr>
            <p:cNvPr id="94" name="Google Shape;94;p7"/>
            <p:cNvSpPr/>
            <p:nvPr/>
          </p:nvSpPr>
          <p:spPr>
            <a:xfrm rot="-7373547" flipH="1">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7373547" flipH="1">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7"/>
          <p:cNvGrpSpPr/>
          <p:nvPr/>
        </p:nvGrpSpPr>
        <p:grpSpPr>
          <a:xfrm>
            <a:off x="5434495" y="-3768023"/>
            <a:ext cx="7418870" cy="7678213"/>
            <a:chOff x="11683645" y="2355302"/>
            <a:chExt cx="7418870" cy="7678213"/>
          </a:xfrm>
        </p:grpSpPr>
        <p:sp>
          <p:nvSpPr>
            <p:cNvPr id="97" name="Google Shape;97;p7"/>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7"/>
          <p:cNvGrpSpPr/>
          <p:nvPr/>
        </p:nvGrpSpPr>
        <p:grpSpPr>
          <a:xfrm>
            <a:off x="-2287694" y="-3994000"/>
            <a:ext cx="8308564" cy="6479858"/>
            <a:chOff x="-8619394" y="1263425"/>
            <a:chExt cx="8308564" cy="6479858"/>
          </a:xfrm>
        </p:grpSpPr>
        <p:sp>
          <p:nvSpPr>
            <p:cNvPr id="100" name="Google Shape;100;p7"/>
            <p:cNvSpPr/>
            <p:nvPr/>
          </p:nvSpPr>
          <p:spPr>
            <a:xfrm rot="8937730" flipH="1">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8937730" flipH="1">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7"/>
          <p:cNvSpPr txBox="1">
            <a:spLocks noGrp="1"/>
          </p:cNvSpPr>
          <p:nvPr>
            <p:ph type="title"/>
          </p:nvPr>
        </p:nvSpPr>
        <p:spPr>
          <a:xfrm>
            <a:off x="1169675" y="1719650"/>
            <a:ext cx="3479400" cy="682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7"/>
          <p:cNvSpPr txBox="1">
            <a:spLocks noGrp="1"/>
          </p:cNvSpPr>
          <p:nvPr>
            <p:ph type="subTitle" idx="1"/>
          </p:nvPr>
        </p:nvSpPr>
        <p:spPr>
          <a:xfrm>
            <a:off x="1093475" y="2546375"/>
            <a:ext cx="4097400" cy="8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4" name="Google Shape;104;p7"/>
          <p:cNvCxnSpPr/>
          <p:nvPr/>
        </p:nvCxnSpPr>
        <p:spPr>
          <a:xfrm>
            <a:off x="-47050" y="544306"/>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105" name="Google Shape;105;p7"/>
          <p:cNvCxnSpPr/>
          <p:nvPr/>
        </p:nvCxnSpPr>
        <p:spPr>
          <a:xfrm>
            <a:off x="72352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06" name="Google Shape;106;p7"/>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grpSp>
        <p:nvGrpSpPr>
          <p:cNvPr id="108" name="Google Shape;108;p8"/>
          <p:cNvGrpSpPr/>
          <p:nvPr/>
        </p:nvGrpSpPr>
        <p:grpSpPr>
          <a:xfrm>
            <a:off x="4123110" y="-3743873"/>
            <a:ext cx="8475637" cy="6743289"/>
            <a:chOff x="4123110" y="-3743873"/>
            <a:chExt cx="8475637" cy="6743289"/>
          </a:xfrm>
        </p:grpSpPr>
        <p:sp>
          <p:nvSpPr>
            <p:cNvPr id="109" name="Google Shape;109;p8"/>
            <p:cNvSpPr/>
            <p:nvPr/>
          </p:nvSpPr>
          <p:spPr>
            <a:xfrm rot="-7373547" flipH="1">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rot="-7373547" flipH="1">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8"/>
          <p:cNvGrpSpPr/>
          <p:nvPr/>
        </p:nvGrpSpPr>
        <p:grpSpPr>
          <a:xfrm>
            <a:off x="5295395" y="1376290"/>
            <a:ext cx="7666345" cy="7168187"/>
            <a:chOff x="5295395" y="1376290"/>
            <a:chExt cx="7666345" cy="7168187"/>
          </a:xfrm>
        </p:grpSpPr>
        <p:sp>
          <p:nvSpPr>
            <p:cNvPr id="112" name="Google Shape;112;p8"/>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8"/>
          <p:cNvGrpSpPr/>
          <p:nvPr/>
        </p:nvGrpSpPr>
        <p:grpSpPr>
          <a:xfrm>
            <a:off x="-3674482" y="-3405375"/>
            <a:ext cx="6803714" cy="8558108"/>
            <a:chOff x="-3674482" y="-3405375"/>
            <a:chExt cx="6803714" cy="8558108"/>
          </a:xfrm>
        </p:grpSpPr>
        <p:sp>
          <p:nvSpPr>
            <p:cNvPr id="115" name="Google Shape;115;p8"/>
            <p:cNvSpPr/>
            <p:nvPr/>
          </p:nvSpPr>
          <p:spPr>
            <a:xfrm rot="8937730" flipH="1">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937730" flipH="1">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8"/>
          <p:cNvSpPr txBox="1">
            <a:spLocks noGrp="1"/>
          </p:cNvSpPr>
          <p:nvPr>
            <p:ph type="title"/>
          </p:nvPr>
        </p:nvSpPr>
        <p:spPr>
          <a:xfrm>
            <a:off x="2418225" y="1012075"/>
            <a:ext cx="5556600" cy="2106300"/>
          </a:xfrm>
          <a:prstGeom prst="rect">
            <a:avLst/>
          </a:prstGeom>
          <a:ln>
            <a:noFill/>
          </a:ln>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6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118" name="Google Shape;118;p8"/>
          <p:cNvCxnSpPr/>
          <p:nvPr/>
        </p:nvCxnSpPr>
        <p:spPr>
          <a:xfrm rot="10800000">
            <a:off x="-52950" y="5413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8"/>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120" name="Google Shape;120;p8"/>
          <p:cNvSpPr/>
          <p:nvPr/>
        </p:nvSpPr>
        <p:spPr>
          <a:xfrm>
            <a:off x="6099284" y="3526532"/>
            <a:ext cx="759417" cy="338998"/>
          </a:xfrm>
          <a:custGeom>
            <a:avLst/>
            <a:gdLst/>
            <a:ahLst/>
            <a:cxnLst/>
            <a:rect l="l" t="t" r="r" b="b"/>
            <a:pathLst>
              <a:path w="5367" h="2396" extrusionOk="0">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56375" y="1580248"/>
            <a:ext cx="1416016" cy="389100"/>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764172" y="4108742"/>
            <a:ext cx="875381" cy="240778"/>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066487" y="2588902"/>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grpSp>
        <p:nvGrpSpPr>
          <p:cNvPr id="125" name="Google Shape;125;p9"/>
          <p:cNvGrpSpPr/>
          <p:nvPr/>
        </p:nvGrpSpPr>
        <p:grpSpPr>
          <a:xfrm>
            <a:off x="-2468832" y="-3843712"/>
            <a:ext cx="8930314" cy="6604558"/>
            <a:chOff x="-2468832" y="-3843712"/>
            <a:chExt cx="8930314" cy="6604558"/>
          </a:xfrm>
        </p:grpSpPr>
        <p:sp>
          <p:nvSpPr>
            <p:cNvPr id="126" name="Google Shape;126;p9"/>
            <p:cNvSpPr/>
            <p:nvPr/>
          </p:nvSpPr>
          <p:spPr>
            <a:xfrm rot="8937730" flipH="1">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8937730" flipH="1">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9"/>
          <p:cNvGrpSpPr/>
          <p:nvPr/>
        </p:nvGrpSpPr>
        <p:grpSpPr>
          <a:xfrm>
            <a:off x="6288735" y="-306484"/>
            <a:ext cx="6761537" cy="8234761"/>
            <a:chOff x="6288735" y="-306484"/>
            <a:chExt cx="6761537" cy="8234761"/>
          </a:xfrm>
        </p:grpSpPr>
        <p:sp>
          <p:nvSpPr>
            <p:cNvPr id="129" name="Google Shape;129;p9"/>
            <p:cNvSpPr/>
            <p:nvPr/>
          </p:nvSpPr>
          <p:spPr>
            <a:xfrm rot="-7373547" flipH="1">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7373547" flipH="1">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9"/>
          <p:cNvGrpSpPr/>
          <p:nvPr/>
        </p:nvGrpSpPr>
        <p:grpSpPr>
          <a:xfrm>
            <a:off x="-3875080" y="1222752"/>
            <a:ext cx="7666345" cy="7117338"/>
            <a:chOff x="-3875080" y="1222752"/>
            <a:chExt cx="7666345" cy="7117338"/>
          </a:xfrm>
        </p:grpSpPr>
        <p:sp>
          <p:nvSpPr>
            <p:cNvPr id="132" name="Google Shape;132;p9"/>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9"/>
          <p:cNvSpPr txBox="1">
            <a:spLocks noGrp="1"/>
          </p:cNvSpPr>
          <p:nvPr>
            <p:ph type="title"/>
          </p:nvPr>
        </p:nvSpPr>
        <p:spPr>
          <a:xfrm>
            <a:off x="1879064" y="2754010"/>
            <a:ext cx="3776400" cy="627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5" name="Google Shape;135;p9"/>
          <p:cNvSpPr txBox="1">
            <a:spLocks noGrp="1"/>
          </p:cNvSpPr>
          <p:nvPr>
            <p:ph type="subTitle" idx="1"/>
          </p:nvPr>
        </p:nvSpPr>
        <p:spPr>
          <a:xfrm>
            <a:off x="1783450" y="3475803"/>
            <a:ext cx="5589900" cy="771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36" name="Google Shape;136;p9"/>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sp>
        <p:nvSpPr>
          <p:cNvPr id="137" name="Google Shape;137;p9"/>
          <p:cNvSpPr/>
          <p:nvPr/>
        </p:nvSpPr>
        <p:spPr>
          <a:xfrm>
            <a:off x="1207938" y="1376050"/>
            <a:ext cx="1691775" cy="464875"/>
          </a:xfrm>
          <a:custGeom>
            <a:avLst/>
            <a:gdLst/>
            <a:ahLst/>
            <a:cxnLst/>
            <a:rect l="l" t="t" r="r" b="b"/>
            <a:pathLst>
              <a:path w="67671" h="18595" extrusionOk="0">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715350" y="1501923"/>
            <a:ext cx="1232503" cy="339006"/>
          </a:xfrm>
          <a:custGeom>
            <a:avLst/>
            <a:gdLst/>
            <a:ahLst/>
            <a:cxnLst/>
            <a:rect l="l" t="t" r="r" b="b"/>
            <a:pathLst>
              <a:path w="59570" h="16385" extrusionOk="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5298150" y="2095552"/>
            <a:ext cx="875324" cy="215997"/>
          </a:xfrm>
          <a:custGeom>
            <a:avLst/>
            <a:gdLst/>
            <a:ahLst/>
            <a:cxnLst/>
            <a:rect l="l" t="t" r="r" b="b"/>
            <a:pathLst>
              <a:path w="49024" h="12099" extrusionOk="0">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9"/>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1"/>
        <p:cNvGrpSpPr/>
        <p:nvPr/>
      </p:nvGrpSpPr>
      <p:grpSpPr>
        <a:xfrm>
          <a:off x="0" y="0"/>
          <a:ext cx="0" cy="0"/>
          <a:chOff x="0" y="0"/>
          <a:chExt cx="0" cy="0"/>
        </a:xfrm>
      </p:grpSpPr>
      <p:sp>
        <p:nvSpPr>
          <p:cNvPr id="142" name="Google Shape;142;p10"/>
          <p:cNvSpPr/>
          <p:nvPr/>
        </p:nvSpPr>
        <p:spPr>
          <a:xfrm>
            <a:off x="-7675" y="-7675"/>
            <a:ext cx="9144000" cy="5151300"/>
          </a:xfrm>
          <a:prstGeom prst="rect">
            <a:avLst/>
          </a:prstGeom>
          <a:solidFill>
            <a:srgbClr val="ECF1EF">
              <a:alpha val="32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10"/>
          <p:cNvGrpSpPr/>
          <p:nvPr/>
        </p:nvGrpSpPr>
        <p:grpSpPr>
          <a:xfrm>
            <a:off x="6098010" y="-76147"/>
            <a:ext cx="6898912" cy="8221436"/>
            <a:chOff x="6098010" y="-76147"/>
            <a:chExt cx="6898912" cy="8221436"/>
          </a:xfrm>
        </p:grpSpPr>
        <p:sp>
          <p:nvSpPr>
            <p:cNvPr id="144" name="Google Shape;144;p10"/>
            <p:cNvSpPr/>
            <p:nvPr/>
          </p:nvSpPr>
          <p:spPr>
            <a:xfrm rot="-7373547" flipH="1">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rot="-7373547" flipH="1">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0"/>
          <p:cNvGrpSpPr/>
          <p:nvPr/>
        </p:nvGrpSpPr>
        <p:grpSpPr>
          <a:xfrm>
            <a:off x="-1158130" y="-3601823"/>
            <a:ext cx="8329245" cy="6020613"/>
            <a:chOff x="-1158130" y="-3601823"/>
            <a:chExt cx="8329245" cy="6020613"/>
          </a:xfrm>
        </p:grpSpPr>
        <p:sp>
          <p:nvSpPr>
            <p:cNvPr id="147" name="Google Shape;147;p10"/>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0"/>
          <p:cNvGrpSpPr/>
          <p:nvPr/>
        </p:nvGrpSpPr>
        <p:grpSpPr>
          <a:xfrm>
            <a:off x="-3844344" y="1217550"/>
            <a:ext cx="8211439" cy="7119658"/>
            <a:chOff x="-3844344" y="1217550"/>
            <a:chExt cx="8211439" cy="7119658"/>
          </a:xfrm>
        </p:grpSpPr>
        <p:sp>
          <p:nvSpPr>
            <p:cNvPr id="150" name="Google Shape;150;p10"/>
            <p:cNvSpPr/>
            <p:nvPr/>
          </p:nvSpPr>
          <p:spPr>
            <a:xfrm rot="8937730" flipH="1">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rot="8937730" flipH="1">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0"/>
          <p:cNvSpPr txBox="1">
            <a:spLocks noGrp="1"/>
          </p:cNvSpPr>
          <p:nvPr>
            <p:ph type="body" idx="1"/>
          </p:nvPr>
        </p:nvSpPr>
        <p:spPr>
          <a:xfrm>
            <a:off x="739975" y="941525"/>
            <a:ext cx="4369800" cy="1355700"/>
          </a:xfrm>
          <a:prstGeom prst="rect">
            <a:avLst/>
          </a:prstGeom>
          <a:solidFill>
            <a:srgbClr val="161519">
              <a:alpha val="666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600">
                <a:latin typeface="Archivo ExtraBold"/>
                <a:ea typeface="Archivo ExtraBold"/>
                <a:cs typeface="Archivo ExtraBold"/>
                <a:sym typeface="Archivo ExtraBold"/>
              </a:defRPr>
            </a:lvl1pPr>
          </a:lstStyle>
          <a:p>
            <a:endParaRPr/>
          </a:p>
        </p:txBody>
      </p:sp>
      <p:cxnSp>
        <p:nvCxnSpPr>
          <p:cNvPr id="153" name="Google Shape;153;p10"/>
          <p:cNvCxnSpPr/>
          <p:nvPr/>
        </p:nvCxnSpPr>
        <p:spPr>
          <a:xfrm rot="10800000">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0"/>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2.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400" y="538250"/>
            <a:ext cx="7713000" cy="479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1pPr>
            <a:lvl2pPr lvl="1">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2pPr>
            <a:lvl3pPr lvl="2">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3pPr>
            <a:lvl4pPr lvl="3">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4pPr>
            <a:lvl5pPr lvl="4">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5pPr>
            <a:lvl6pPr lvl="5">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6pPr>
            <a:lvl7pPr lvl="6">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7pPr>
            <a:lvl8pPr lvl="7">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8pPr>
            <a:lvl9pPr lvl="8">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6"/>
        <p:cNvGrpSpPr/>
        <p:nvPr/>
      </p:nvGrpSpPr>
      <p:grpSpPr>
        <a:xfrm>
          <a:off x="0" y="0"/>
          <a:ext cx="0" cy="0"/>
          <a:chOff x="0" y="0"/>
          <a:chExt cx="0" cy="0"/>
        </a:xfrm>
      </p:grpSpPr>
      <p:sp>
        <p:nvSpPr>
          <p:cNvPr id="617" name="Google Shape;617;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Google Shape;618;p3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19" name="Google Shape;619;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620" name="Google Shape;620;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621" name="Google Shape;621;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6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openxmlformats.org/officeDocument/2006/relationships/hyperlink" Target="http://www.alaskaair.com/content/travel-info/alaska-vx/flight-plan.%20Accessed%2030%20July%20202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4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4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48.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4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48.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48.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48.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48.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48.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48.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8.xml"/><Relationship Id="rId4" Type="http://schemas.openxmlformats.org/officeDocument/2006/relationships/hyperlink" Target="https://www.transtats.bts.gov/DL_SelectFields.aspx?gnoyr_VQ=FGK&amp;QO_fu146_anzr=b0-gvz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g"/><Relationship Id="rId7"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48.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48.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4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4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2"/>
          <p:cNvSpPr txBox="1">
            <a:spLocks noGrp="1"/>
          </p:cNvSpPr>
          <p:nvPr>
            <p:ph type="ctrTitle"/>
          </p:nvPr>
        </p:nvSpPr>
        <p:spPr>
          <a:xfrm>
            <a:off x="1143000" y="308372"/>
            <a:ext cx="6858000" cy="1790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en" sz="3600" b="1"/>
              <a:t>Carrier On Time Performance Analysis</a:t>
            </a:r>
            <a:endParaRPr/>
          </a:p>
        </p:txBody>
      </p:sp>
      <p:sp>
        <p:nvSpPr>
          <p:cNvPr id="689" name="Google Shape;689;p52"/>
          <p:cNvSpPr txBox="1">
            <a:spLocks noGrp="1"/>
          </p:cNvSpPr>
          <p:nvPr>
            <p:ph type="subTitle" idx="1"/>
          </p:nvPr>
        </p:nvSpPr>
        <p:spPr>
          <a:xfrm>
            <a:off x="1143000" y="2168126"/>
            <a:ext cx="6858000" cy="882300"/>
          </a:xfrm>
          <a:prstGeom prst="rect">
            <a:avLst/>
          </a:prstGeom>
          <a:noFill/>
          <a:ln>
            <a:noFill/>
          </a:ln>
        </p:spPr>
        <p:txBody>
          <a:bodyPr spcFirstLastPara="1" wrap="square" lIns="68575" tIns="34275" rIns="68575" bIns="34275" anchor="t" anchorCtr="0">
            <a:noAutofit/>
          </a:bodyPr>
          <a:lstStyle/>
          <a:p>
            <a:pPr marL="342900" lvl="0" indent="-304800" algn="ctr" rtl="0">
              <a:lnSpc>
                <a:spcPct val="90000"/>
              </a:lnSpc>
              <a:spcBef>
                <a:spcPts val="800"/>
              </a:spcBef>
              <a:spcAft>
                <a:spcPts val="0"/>
              </a:spcAft>
              <a:buClr>
                <a:schemeClr val="dk1"/>
              </a:buClr>
              <a:buSzPts val="1800"/>
              <a:buNone/>
            </a:pPr>
            <a:r>
              <a:rPr lang="en" dirty="0">
                <a:latin typeface="Calibri"/>
                <a:ea typeface="Calibri"/>
                <a:cs typeface="Calibri"/>
                <a:sym typeface="Calibri"/>
              </a:rPr>
              <a:t>Drexel University LeBow College of Business</a:t>
            </a:r>
            <a:endParaRPr dirty="0"/>
          </a:p>
          <a:p>
            <a:pPr marL="342900" lvl="0" indent="-304800" algn="ctr" rtl="0">
              <a:lnSpc>
                <a:spcPct val="90000"/>
              </a:lnSpc>
              <a:spcBef>
                <a:spcPts val="800"/>
              </a:spcBef>
              <a:spcAft>
                <a:spcPts val="0"/>
              </a:spcAft>
              <a:buClr>
                <a:schemeClr val="dk1"/>
              </a:buClr>
              <a:buSzPts val="1800"/>
              <a:buNone/>
            </a:pPr>
            <a:r>
              <a:rPr lang="en" dirty="0"/>
              <a:t>Summer 2023</a:t>
            </a:r>
            <a:endParaRPr dirty="0"/>
          </a:p>
          <a:p>
            <a:pPr marL="342900" lvl="0" indent="-304800" algn="ctr" rtl="0">
              <a:lnSpc>
                <a:spcPct val="90000"/>
              </a:lnSpc>
              <a:spcBef>
                <a:spcPts val="800"/>
              </a:spcBef>
              <a:spcAft>
                <a:spcPts val="0"/>
              </a:spcAft>
              <a:buClr>
                <a:schemeClr val="dk1"/>
              </a:buClr>
              <a:buSzPts val="1800"/>
              <a:buNone/>
            </a:pPr>
            <a:endParaRPr dirty="0"/>
          </a:p>
        </p:txBody>
      </p:sp>
      <p:pic>
        <p:nvPicPr>
          <p:cNvPr id="690" name="Google Shape;690;p52" descr="A drawing of a face&#10;&#10;Description automatically generated"/>
          <p:cNvPicPr preferRelativeResize="0"/>
          <p:nvPr/>
        </p:nvPicPr>
        <p:blipFill rotWithShape="1">
          <a:blip r:embed="rId3">
            <a:alphaModFix/>
          </a:blip>
          <a:srcRect/>
          <a:stretch/>
        </p:blipFill>
        <p:spPr>
          <a:xfrm>
            <a:off x="253955" y="4382983"/>
            <a:ext cx="2188333" cy="560245"/>
          </a:xfrm>
          <a:prstGeom prst="rect">
            <a:avLst/>
          </a:prstGeom>
          <a:noFill/>
          <a:ln>
            <a:noFill/>
          </a:ln>
        </p:spPr>
      </p:pic>
      <p:sp>
        <p:nvSpPr>
          <p:cNvPr id="691" name="Google Shape;691;p52"/>
          <p:cNvSpPr txBox="1"/>
          <p:nvPr/>
        </p:nvSpPr>
        <p:spPr>
          <a:xfrm>
            <a:off x="6798125" y="3184075"/>
            <a:ext cx="1735500" cy="18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solidFill>
                  <a:schemeClr val="dk1"/>
                </a:solidFill>
              </a:rPr>
              <a:t>Team 3</a:t>
            </a:r>
            <a:endParaRPr sz="1200" b="1">
              <a:solidFill>
                <a:schemeClr val="dk1"/>
              </a:solidFill>
            </a:endParaRPr>
          </a:p>
          <a:p>
            <a:pPr marL="0" lvl="0" indent="0" algn="l" rtl="0">
              <a:lnSpc>
                <a:spcPct val="115000"/>
              </a:lnSpc>
              <a:spcBef>
                <a:spcPts val="1200"/>
              </a:spcBef>
              <a:spcAft>
                <a:spcPts val="0"/>
              </a:spcAft>
              <a:buNone/>
            </a:pPr>
            <a:r>
              <a:rPr lang="en" sz="1200">
                <a:solidFill>
                  <a:schemeClr val="dk1"/>
                </a:solidFill>
              </a:rPr>
              <a:t>Swati Mambilavil</a:t>
            </a:r>
            <a:endParaRPr sz="1200">
              <a:solidFill>
                <a:schemeClr val="dk1"/>
              </a:solidFill>
            </a:endParaRPr>
          </a:p>
          <a:p>
            <a:pPr marL="0" lvl="0" indent="0" algn="l" rtl="0">
              <a:lnSpc>
                <a:spcPct val="115000"/>
              </a:lnSpc>
              <a:spcBef>
                <a:spcPts val="1200"/>
              </a:spcBef>
              <a:spcAft>
                <a:spcPts val="0"/>
              </a:spcAft>
              <a:buNone/>
            </a:pPr>
            <a:r>
              <a:rPr lang="en" sz="1200">
                <a:solidFill>
                  <a:schemeClr val="dk1"/>
                </a:solidFill>
              </a:rPr>
              <a:t>Alfreda Adote</a:t>
            </a:r>
            <a:endParaRPr sz="1200">
              <a:solidFill>
                <a:schemeClr val="dk1"/>
              </a:solidFill>
            </a:endParaRPr>
          </a:p>
          <a:p>
            <a:pPr marL="0" lvl="0" indent="0" algn="l" rtl="0">
              <a:lnSpc>
                <a:spcPct val="115000"/>
              </a:lnSpc>
              <a:spcBef>
                <a:spcPts val="1200"/>
              </a:spcBef>
              <a:spcAft>
                <a:spcPts val="0"/>
              </a:spcAft>
              <a:buNone/>
            </a:pPr>
            <a:r>
              <a:rPr lang="en" sz="1200">
                <a:solidFill>
                  <a:schemeClr val="dk1"/>
                </a:solidFill>
              </a:rPr>
              <a:t>Taha Talwala</a:t>
            </a:r>
            <a:endParaRPr sz="1200">
              <a:solidFill>
                <a:schemeClr val="dk1"/>
              </a:solidFill>
            </a:endParaRPr>
          </a:p>
          <a:p>
            <a:pPr marL="0" lvl="0" indent="0" algn="l" rtl="0">
              <a:lnSpc>
                <a:spcPct val="115000"/>
              </a:lnSpc>
              <a:spcBef>
                <a:spcPts val="1200"/>
              </a:spcBef>
              <a:spcAft>
                <a:spcPts val="1200"/>
              </a:spcAft>
              <a:buNone/>
            </a:pPr>
            <a:r>
              <a:rPr lang="en" sz="1200">
                <a:solidFill>
                  <a:schemeClr val="dk1"/>
                </a:solidFill>
              </a:rPr>
              <a:t>Jozil Jacob</a:t>
            </a:r>
            <a:endParaRPr sz="1200">
              <a:solidFill>
                <a:schemeClr val="dk1"/>
              </a:solidFill>
            </a:endParaRPr>
          </a:p>
        </p:txBody>
      </p:sp>
      <p:sp>
        <p:nvSpPr>
          <p:cNvPr id="2" name="Slide Number Placeholder 1">
            <a:extLst>
              <a:ext uri="{FF2B5EF4-FFF2-40B4-BE49-F238E27FC236}">
                <a16:creationId xmlns:a16="http://schemas.microsoft.com/office/drawing/2014/main" id="{D75C2463-19A4-46AC-3305-CBA11C3B49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7"/>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Predictive Modeling- Approach</a:t>
            </a:r>
            <a:endParaRPr dirty="0">
              <a:solidFill>
                <a:schemeClr val="lt1"/>
              </a:solidFill>
              <a:latin typeface="Calibri"/>
              <a:ea typeface="Calibri"/>
              <a:cs typeface="Calibri"/>
              <a:sym typeface="Calibri"/>
            </a:endParaRPr>
          </a:p>
        </p:txBody>
      </p:sp>
      <p:pic>
        <p:nvPicPr>
          <p:cNvPr id="859" name="Google Shape;859;p67"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3" name="TextBox 2">
            <a:extLst>
              <a:ext uri="{FF2B5EF4-FFF2-40B4-BE49-F238E27FC236}">
                <a16:creationId xmlns:a16="http://schemas.microsoft.com/office/drawing/2014/main" id="{291D3EC9-37BD-8655-8E15-7A48EC79BEAF}"/>
              </a:ext>
            </a:extLst>
          </p:cNvPr>
          <p:cNvSpPr txBox="1"/>
          <p:nvPr/>
        </p:nvSpPr>
        <p:spPr>
          <a:xfrm>
            <a:off x="0" y="759280"/>
            <a:ext cx="8596993" cy="4401205"/>
          </a:xfrm>
          <a:prstGeom prst="rect">
            <a:avLst/>
          </a:prstGeom>
          <a:noFill/>
        </p:spPr>
        <p:txBody>
          <a:bodyPr wrap="square" rtlCol="0">
            <a:spAutoFit/>
          </a:bodyPr>
          <a:lstStyle/>
          <a:p>
            <a:r>
              <a:rPr lang="en-IN" b="1" u="sng" dirty="0"/>
              <a:t> </a:t>
            </a:r>
            <a:r>
              <a:rPr lang="en-IN" b="1" u="sng" dirty="0">
                <a:latin typeface="+mn-lt"/>
              </a:rPr>
              <a:t>Handling Data</a:t>
            </a:r>
          </a:p>
          <a:p>
            <a:endParaRPr lang="en-IN" b="1" u="sng" dirty="0">
              <a:latin typeface="+mn-lt"/>
            </a:endParaRPr>
          </a:p>
          <a:p>
            <a:pPr marL="285750" indent="-285750">
              <a:buFont typeface="Arial" panose="020B0604020202020204" pitchFamily="34" charset="0"/>
              <a:buChar char="•"/>
            </a:pPr>
            <a:r>
              <a:rPr lang="en-IN" dirty="0">
                <a:latin typeface="+mn-lt"/>
              </a:rPr>
              <a:t>Splitting the data into pre-covid and post-covid.</a:t>
            </a:r>
          </a:p>
          <a:p>
            <a:pPr marL="285750" indent="-285750">
              <a:buFont typeface="Arial" panose="020B0604020202020204" pitchFamily="34" charset="0"/>
              <a:buChar char="•"/>
            </a:pPr>
            <a:endParaRPr lang="en-IN" dirty="0">
              <a:latin typeface="+mn-lt"/>
            </a:endParaRPr>
          </a:p>
          <a:p>
            <a:pPr marL="285750" indent="-285750">
              <a:buFont typeface="Arial" panose="020B0604020202020204" pitchFamily="34" charset="0"/>
              <a:buChar char="•"/>
            </a:pPr>
            <a:r>
              <a:rPr lang="en-IN" dirty="0">
                <a:latin typeface="+mn-lt"/>
              </a:rPr>
              <a:t>Covid year (2020) has fewer delays and fewer flights. So, we excluded it from our model.</a:t>
            </a:r>
          </a:p>
          <a:p>
            <a:pPr marL="285750" indent="-285750">
              <a:buFont typeface="Arial" panose="020B0604020202020204" pitchFamily="34" charset="0"/>
              <a:buChar char="•"/>
            </a:pPr>
            <a:endParaRPr lang="en-IN" dirty="0">
              <a:latin typeface="+mn-lt"/>
            </a:endParaRPr>
          </a:p>
          <a:p>
            <a:r>
              <a:rPr lang="en-IN" b="1" u="sng" dirty="0">
                <a:latin typeface="+mn-lt"/>
              </a:rPr>
              <a:t>Class Imbalance:-</a:t>
            </a:r>
          </a:p>
          <a:p>
            <a:endParaRPr lang="en-IN" b="1" u="sng" dirty="0">
              <a:latin typeface="+mn-lt"/>
            </a:endParaRPr>
          </a:p>
          <a:p>
            <a:pPr marL="285750" indent="-285750">
              <a:buFont typeface="Arial" panose="020B0604020202020204" pitchFamily="34" charset="0"/>
              <a:buChar char="•"/>
            </a:pPr>
            <a:r>
              <a:rPr lang="en-IN" dirty="0">
                <a:latin typeface="+mn-lt"/>
              </a:rPr>
              <a:t>This is handled by assigning class weights for our best model.</a:t>
            </a:r>
          </a:p>
          <a:p>
            <a:pPr marL="285750" indent="-285750">
              <a:buFont typeface="Arial" panose="020B0604020202020204" pitchFamily="34" charset="0"/>
              <a:buChar char="•"/>
            </a:pPr>
            <a:endParaRPr lang="en-IN" dirty="0">
              <a:latin typeface="+mn-lt"/>
            </a:endParaRPr>
          </a:p>
          <a:p>
            <a:r>
              <a:rPr lang="en-IN" b="1" u="sng" dirty="0">
                <a:latin typeface="+mn-lt"/>
              </a:rPr>
              <a:t>Model improvement:-</a:t>
            </a:r>
          </a:p>
          <a:p>
            <a:pPr marL="285750" indent="-285750">
              <a:buFont typeface="Arial" panose="020B0604020202020204" pitchFamily="34" charset="0"/>
              <a:buChar char="•"/>
            </a:pPr>
            <a:endParaRPr lang="en-IN" dirty="0">
              <a:latin typeface="+mn-lt"/>
            </a:endParaRPr>
          </a:p>
          <a:p>
            <a:pPr marL="285750" indent="-285750">
              <a:buFont typeface="Arial" panose="020B0604020202020204" pitchFamily="34" charset="0"/>
              <a:buChar char="•"/>
            </a:pPr>
            <a:r>
              <a:rPr lang="en-IN" dirty="0">
                <a:latin typeface="+mn-lt"/>
              </a:rPr>
              <a:t>To improve the model’s performance, we have not used specific techniques like Hyperparameter tuning due to low computational power machines.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FEA15FC-93EA-9165-FAAA-E51934DF80E8}"/>
              </a:ext>
            </a:extLst>
          </p:cNvPr>
          <p:cNvSpPr txBox="1"/>
          <p:nvPr/>
        </p:nvSpPr>
        <p:spPr>
          <a:xfrm>
            <a:off x="8041821" y="4743450"/>
            <a:ext cx="465365" cy="318745"/>
          </a:xfrm>
          <a:prstGeom prst="rect">
            <a:avLst/>
          </a:prstGeom>
          <a:noFill/>
        </p:spPr>
        <p:txBody>
          <a:bodyPr wrap="square" rtlCol="0">
            <a:spAutoFit/>
          </a:bodyPr>
          <a:lstStyle/>
          <a:p>
            <a:fld id="{B034B4E3-3869-4C26-AEB2-C9EF6508174F}"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7"/>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Predictive Modeling- Variable selection</a:t>
            </a:r>
            <a:endParaRPr dirty="0">
              <a:solidFill>
                <a:schemeClr val="lt1"/>
              </a:solidFill>
              <a:latin typeface="Calibri"/>
              <a:ea typeface="Calibri"/>
              <a:cs typeface="Calibri"/>
              <a:sym typeface="Calibri"/>
            </a:endParaRPr>
          </a:p>
        </p:txBody>
      </p:sp>
      <p:pic>
        <p:nvPicPr>
          <p:cNvPr id="859" name="Google Shape;859;p67"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5" name="TextBox 4">
            <a:extLst>
              <a:ext uri="{FF2B5EF4-FFF2-40B4-BE49-F238E27FC236}">
                <a16:creationId xmlns:a16="http://schemas.microsoft.com/office/drawing/2014/main" id="{4FEA15FC-93EA-9165-FAAA-E51934DF80E8}"/>
              </a:ext>
            </a:extLst>
          </p:cNvPr>
          <p:cNvSpPr txBox="1"/>
          <p:nvPr/>
        </p:nvSpPr>
        <p:spPr>
          <a:xfrm>
            <a:off x="8041821" y="4743450"/>
            <a:ext cx="465365" cy="318745"/>
          </a:xfrm>
          <a:prstGeom prst="rect">
            <a:avLst/>
          </a:prstGeom>
          <a:noFill/>
        </p:spPr>
        <p:txBody>
          <a:bodyPr wrap="square" rtlCol="0">
            <a:spAutoFit/>
          </a:bodyPr>
          <a:lstStyle/>
          <a:p>
            <a:fld id="{B034B4E3-3869-4C26-AEB2-C9EF6508174F}" type="slidenum">
              <a:rPr lang="en-US" smtClean="0"/>
              <a:t>11</a:t>
            </a:fld>
            <a:endParaRPr lang="en-US" dirty="0"/>
          </a:p>
        </p:txBody>
      </p:sp>
      <p:pic>
        <p:nvPicPr>
          <p:cNvPr id="4" name="Picture 3">
            <a:extLst>
              <a:ext uri="{FF2B5EF4-FFF2-40B4-BE49-F238E27FC236}">
                <a16:creationId xmlns:a16="http://schemas.microsoft.com/office/drawing/2014/main" id="{9E169C0D-42CD-5470-FA76-8F39BC110347}"/>
              </a:ext>
            </a:extLst>
          </p:cNvPr>
          <p:cNvPicPr>
            <a:picLocks noChangeAspect="1"/>
          </p:cNvPicPr>
          <p:nvPr/>
        </p:nvPicPr>
        <p:blipFill>
          <a:blip r:embed="rId4"/>
          <a:stretch>
            <a:fillRect/>
          </a:stretch>
        </p:blipFill>
        <p:spPr>
          <a:xfrm>
            <a:off x="1" y="791945"/>
            <a:ext cx="4671828" cy="2258017"/>
          </a:xfrm>
          <a:prstGeom prst="rect">
            <a:avLst/>
          </a:prstGeom>
        </p:spPr>
      </p:pic>
      <p:pic>
        <p:nvPicPr>
          <p:cNvPr id="7" name="Picture 6">
            <a:extLst>
              <a:ext uri="{FF2B5EF4-FFF2-40B4-BE49-F238E27FC236}">
                <a16:creationId xmlns:a16="http://schemas.microsoft.com/office/drawing/2014/main" id="{16F2329B-E8CF-3371-79DC-E29ED71CF56F}"/>
              </a:ext>
            </a:extLst>
          </p:cNvPr>
          <p:cNvPicPr>
            <a:picLocks noChangeAspect="1"/>
          </p:cNvPicPr>
          <p:nvPr/>
        </p:nvPicPr>
        <p:blipFill>
          <a:blip r:embed="rId5"/>
          <a:stretch>
            <a:fillRect/>
          </a:stretch>
        </p:blipFill>
        <p:spPr>
          <a:xfrm>
            <a:off x="4890976" y="1183759"/>
            <a:ext cx="4067783" cy="1596845"/>
          </a:xfrm>
          <a:prstGeom prst="rect">
            <a:avLst/>
          </a:prstGeom>
        </p:spPr>
      </p:pic>
      <p:sp>
        <p:nvSpPr>
          <p:cNvPr id="8" name="TextBox 7">
            <a:extLst>
              <a:ext uri="{FF2B5EF4-FFF2-40B4-BE49-F238E27FC236}">
                <a16:creationId xmlns:a16="http://schemas.microsoft.com/office/drawing/2014/main" id="{431E365E-F252-E3FE-1246-ED8A7BB119DD}"/>
              </a:ext>
            </a:extLst>
          </p:cNvPr>
          <p:cNvSpPr txBox="1"/>
          <p:nvPr/>
        </p:nvSpPr>
        <p:spPr>
          <a:xfrm>
            <a:off x="163033" y="3189767"/>
            <a:ext cx="8413897" cy="307777"/>
          </a:xfrm>
          <a:prstGeom prst="rect">
            <a:avLst/>
          </a:prstGeom>
          <a:noFill/>
        </p:spPr>
        <p:txBody>
          <a:bodyPr wrap="square" rtlCol="0">
            <a:spAutoFit/>
          </a:bodyPr>
          <a:lstStyle/>
          <a:p>
            <a:r>
              <a:rPr lang="en-IN" dirty="0"/>
              <a:t>- Numerical and Categorical Variables used as model input</a:t>
            </a:r>
            <a:endParaRPr lang="en-US" dirty="0"/>
          </a:p>
        </p:txBody>
      </p:sp>
    </p:spTree>
    <p:extLst>
      <p:ext uri="{BB962C8B-B14F-4D97-AF65-F5344CB8AC3E}">
        <p14:creationId xmlns:p14="http://schemas.microsoft.com/office/powerpoint/2010/main" val="383360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68"/>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Predictive Modeling- Evaluation </a:t>
            </a:r>
            <a:endParaRPr dirty="0">
              <a:solidFill>
                <a:schemeClr val="lt1"/>
              </a:solidFill>
              <a:latin typeface="Calibri"/>
              <a:ea typeface="Calibri"/>
              <a:cs typeface="Calibri"/>
              <a:sym typeface="Calibri"/>
            </a:endParaRPr>
          </a:p>
        </p:txBody>
      </p:sp>
      <p:pic>
        <p:nvPicPr>
          <p:cNvPr id="874" name="Google Shape;874;p68"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75" name="Google Shape;875;p68"/>
          <p:cNvSpPr txBox="1"/>
          <p:nvPr/>
        </p:nvSpPr>
        <p:spPr>
          <a:xfrm>
            <a:off x="218975" y="692875"/>
            <a:ext cx="8394346" cy="3617868"/>
          </a:xfrm>
          <a:prstGeom prst="rect">
            <a:avLst/>
          </a:prstGeom>
          <a:noFill/>
          <a:ln>
            <a:noFill/>
          </a:ln>
        </p:spPr>
        <p:txBody>
          <a:bodyPr spcFirstLastPara="1" wrap="square" lIns="91425" tIns="91425" rIns="91425" bIns="91425" anchor="t" anchorCtr="0">
            <a:noAutofit/>
          </a:bodyPr>
          <a:lstStyle/>
          <a:p>
            <a:pPr marL="457200" lvl="0" algn="l" rtl="0">
              <a:spcBef>
                <a:spcPts val="0"/>
              </a:spcBef>
              <a:spcAft>
                <a:spcPts val="0"/>
              </a:spcAft>
            </a:pPr>
            <a:r>
              <a:rPr lang="en-IN" dirty="0"/>
              <a:t>  </a:t>
            </a:r>
            <a:endParaRPr dirty="0"/>
          </a:p>
        </p:txBody>
      </p:sp>
      <p:sp>
        <p:nvSpPr>
          <p:cNvPr id="2" name="TextBox 1">
            <a:extLst>
              <a:ext uri="{FF2B5EF4-FFF2-40B4-BE49-F238E27FC236}">
                <a16:creationId xmlns:a16="http://schemas.microsoft.com/office/drawing/2014/main" id="{8E89E9AC-0D2E-AD19-3A05-8AEC8BC335D6}"/>
              </a:ext>
            </a:extLst>
          </p:cNvPr>
          <p:cNvSpPr txBox="1"/>
          <p:nvPr/>
        </p:nvSpPr>
        <p:spPr>
          <a:xfrm>
            <a:off x="8254093" y="4751614"/>
            <a:ext cx="670942" cy="310581"/>
          </a:xfrm>
          <a:prstGeom prst="rect">
            <a:avLst/>
          </a:prstGeom>
          <a:noFill/>
        </p:spPr>
        <p:txBody>
          <a:bodyPr wrap="square" rtlCol="0">
            <a:spAutoFit/>
          </a:bodyPr>
          <a:lstStyle/>
          <a:p>
            <a:fld id="{415D8DFB-95A0-4E43-A5BA-18058A8C96C2}" type="slidenum">
              <a:rPr lang="en-US" smtClean="0"/>
              <a:t>12</a:t>
            </a:fld>
            <a:endParaRPr lang="en-US" dirty="0"/>
          </a:p>
        </p:txBody>
      </p:sp>
      <p:pic>
        <p:nvPicPr>
          <p:cNvPr id="6" name="Picture 5">
            <a:extLst>
              <a:ext uri="{FF2B5EF4-FFF2-40B4-BE49-F238E27FC236}">
                <a16:creationId xmlns:a16="http://schemas.microsoft.com/office/drawing/2014/main" id="{721287F5-5930-FC04-D182-20FEF6B84C46}"/>
              </a:ext>
            </a:extLst>
          </p:cNvPr>
          <p:cNvPicPr>
            <a:picLocks noChangeAspect="1"/>
          </p:cNvPicPr>
          <p:nvPr/>
        </p:nvPicPr>
        <p:blipFill>
          <a:blip r:embed="rId4"/>
          <a:stretch>
            <a:fillRect/>
          </a:stretch>
        </p:blipFill>
        <p:spPr>
          <a:xfrm>
            <a:off x="285750" y="652054"/>
            <a:ext cx="4754747" cy="3617868"/>
          </a:xfrm>
          <a:prstGeom prst="rect">
            <a:avLst/>
          </a:prstGeom>
        </p:spPr>
      </p:pic>
      <p:pic>
        <p:nvPicPr>
          <p:cNvPr id="8" name="Picture 7">
            <a:extLst>
              <a:ext uri="{FF2B5EF4-FFF2-40B4-BE49-F238E27FC236}">
                <a16:creationId xmlns:a16="http://schemas.microsoft.com/office/drawing/2014/main" id="{162B5E1F-4D19-11AD-07E3-89EDCA5B6374}"/>
              </a:ext>
            </a:extLst>
          </p:cNvPr>
          <p:cNvPicPr>
            <a:picLocks noChangeAspect="1"/>
          </p:cNvPicPr>
          <p:nvPr/>
        </p:nvPicPr>
        <p:blipFill>
          <a:blip r:embed="rId5"/>
          <a:stretch>
            <a:fillRect/>
          </a:stretch>
        </p:blipFill>
        <p:spPr>
          <a:xfrm>
            <a:off x="5246066" y="688311"/>
            <a:ext cx="3029364" cy="2063053"/>
          </a:xfrm>
          <a:prstGeom prst="rect">
            <a:avLst/>
          </a:prstGeom>
        </p:spPr>
      </p:pic>
      <p:graphicFrame>
        <p:nvGraphicFramePr>
          <p:cNvPr id="9" name="Table 8">
            <a:extLst>
              <a:ext uri="{FF2B5EF4-FFF2-40B4-BE49-F238E27FC236}">
                <a16:creationId xmlns:a16="http://schemas.microsoft.com/office/drawing/2014/main" id="{C824D2CA-7B48-DE57-C057-5772F903A028}"/>
              </a:ext>
            </a:extLst>
          </p:cNvPr>
          <p:cNvGraphicFramePr>
            <a:graphicFrameLocks noGrp="1"/>
          </p:cNvGraphicFramePr>
          <p:nvPr>
            <p:extLst>
              <p:ext uri="{D42A27DB-BD31-4B8C-83A1-F6EECF244321}">
                <p14:modId xmlns:p14="http://schemas.microsoft.com/office/powerpoint/2010/main" val="1730986992"/>
              </p:ext>
            </p:extLst>
          </p:nvPr>
        </p:nvGraphicFramePr>
        <p:xfrm>
          <a:off x="5723163" y="3069771"/>
          <a:ext cx="1902280" cy="1028700"/>
        </p:xfrm>
        <a:graphic>
          <a:graphicData uri="http://schemas.openxmlformats.org/drawingml/2006/table">
            <a:tbl>
              <a:tblPr>
                <a:tableStyleId>{5C22544A-7EE6-4342-B048-85BDC9FD1C3A}</a:tableStyleId>
              </a:tblPr>
              <a:tblGrid>
                <a:gridCol w="951140">
                  <a:extLst>
                    <a:ext uri="{9D8B030D-6E8A-4147-A177-3AD203B41FA5}">
                      <a16:colId xmlns:a16="http://schemas.microsoft.com/office/drawing/2014/main" val="1490346121"/>
                    </a:ext>
                  </a:extLst>
                </a:gridCol>
                <a:gridCol w="951140">
                  <a:extLst>
                    <a:ext uri="{9D8B030D-6E8A-4147-A177-3AD203B41FA5}">
                      <a16:colId xmlns:a16="http://schemas.microsoft.com/office/drawing/2014/main" val="2197952583"/>
                    </a:ext>
                  </a:extLst>
                </a:gridCol>
              </a:tblGrid>
              <a:tr h="257175">
                <a:tc>
                  <a:txBody>
                    <a:bodyPr/>
                    <a:lstStyle/>
                    <a:p>
                      <a:pPr algn="l" fontAlgn="b"/>
                      <a:r>
                        <a:rPr lang="en-US" sz="1100" u="none" strike="noStrike">
                          <a:effectLst/>
                        </a:rPr>
                        <a:t>Accuracy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ctr"/>
                      <a:r>
                        <a:rPr lang="en-US" sz="1000" u="none" strike="noStrike">
                          <a:effectLst/>
                        </a:rPr>
                        <a:t>0.946952</a:t>
                      </a:r>
                      <a:endParaRPr lang="en-US" sz="1000" b="0" i="0" u="none" strike="noStrike">
                        <a:solidFill>
                          <a:srgbClr val="000000"/>
                        </a:solidFill>
                        <a:effectLst/>
                        <a:latin typeface="Var(--colab-code-font-family)"/>
                      </a:endParaRPr>
                    </a:p>
                  </a:txBody>
                  <a:tcPr marL="6350" marR="6350" marT="6350" marB="0" anchor="ctr"/>
                </a:tc>
                <a:extLst>
                  <a:ext uri="{0D108BD9-81ED-4DB2-BD59-A6C34878D82A}">
                    <a16:rowId xmlns:a16="http://schemas.microsoft.com/office/drawing/2014/main" val="3942303365"/>
                  </a:ext>
                </a:extLst>
              </a:tr>
              <a:tr h="257175">
                <a:tc>
                  <a:txBody>
                    <a:bodyPr/>
                    <a:lstStyle/>
                    <a:p>
                      <a:pPr algn="l" fontAlgn="b"/>
                      <a:r>
                        <a:rPr lang="en-US" sz="1100" u="none" strike="noStrike">
                          <a:effectLst/>
                        </a:rPr>
                        <a:t>Precision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0.830801</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581333"/>
                  </a:ext>
                </a:extLst>
              </a:tr>
              <a:tr h="257175">
                <a:tc>
                  <a:txBody>
                    <a:bodyPr/>
                    <a:lstStyle/>
                    <a:p>
                      <a:pPr algn="l"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ctr"/>
                      <a:r>
                        <a:rPr lang="en-US" sz="1000" u="none" strike="noStrike">
                          <a:effectLst/>
                        </a:rPr>
                        <a:t>0.927263</a:t>
                      </a:r>
                      <a:endParaRPr lang="en-US" sz="1000" b="0" i="0" u="none" strike="noStrike">
                        <a:solidFill>
                          <a:srgbClr val="000000"/>
                        </a:solidFill>
                        <a:effectLst/>
                        <a:latin typeface="Var(--colab-code-font-family)"/>
                      </a:endParaRPr>
                    </a:p>
                  </a:txBody>
                  <a:tcPr marL="6350" marR="6350" marT="6350" marB="0" anchor="ctr"/>
                </a:tc>
                <a:extLst>
                  <a:ext uri="{0D108BD9-81ED-4DB2-BD59-A6C34878D82A}">
                    <a16:rowId xmlns:a16="http://schemas.microsoft.com/office/drawing/2014/main" val="3127324966"/>
                  </a:ext>
                </a:extLst>
              </a:tr>
              <a:tr h="257175">
                <a:tc>
                  <a:txBody>
                    <a:bodyPr/>
                    <a:lstStyle/>
                    <a:p>
                      <a:pPr algn="l" fontAlgn="b"/>
                      <a:r>
                        <a:rPr lang="en-US" sz="1100" u="none" strike="noStrike">
                          <a:effectLst/>
                        </a:rPr>
                        <a:t>f1_score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0.876386</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801932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9"/>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Conclusion,Limitations and Recommendations</a:t>
            </a:r>
            <a:endParaRPr>
              <a:solidFill>
                <a:schemeClr val="lt1"/>
              </a:solidFill>
              <a:latin typeface="Calibri"/>
              <a:ea typeface="Calibri"/>
              <a:cs typeface="Calibri"/>
              <a:sym typeface="Calibri"/>
            </a:endParaRPr>
          </a:p>
        </p:txBody>
      </p:sp>
      <p:pic>
        <p:nvPicPr>
          <p:cNvPr id="890" name="Google Shape;890;p69"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91" name="Google Shape;891;p69"/>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892" name="Google Shape;892;p69"/>
          <p:cNvSpPr txBox="1"/>
          <p:nvPr/>
        </p:nvSpPr>
        <p:spPr>
          <a:xfrm>
            <a:off x="126449" y="723225"/>
            <a:ext cx="8523826" cy="3518362"/>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b="1" u="sng" dirty="0">
                <a:latin typeface="+mn-lt"/>
              </a:rPr>
              <a:t>Summary:</a:t>
            </a:r>
            <a:endParaRPr lang="en-US" b="0" dirty="0">
              <a:effectLst/>
              <a:latin typeface="+mn-lt"/>
            </a:endParaRPr>
          </a:p>
          <a:p>
            <a:pPr rtl="0" fontAlgn="base">
              <a:spcBef>
                <a:spcPts val="0"/>
              </a:spcBef>
              <a:spcAft>
                <a:spcPts val="0"/>
              </a:spcAft>
              <a:buFont typeface="Arial" panose="020B0604020202020204" pitchFamily="34" charset="0"/>
              <a:buChar char="•"/>
            </a:pPr>
            <a:r>
              <a:rPr lang="en-US" dirty="0">
                <a:latin typeface="+mn-lt"/>
              </a:rPr>
              <a:t>Based on the important features, we further need to run the models based on a validation set.</a:t>
            </a:r>
            <a:endParaRPr lang="en-US" b="0" i="0" u="none" strike="noStrike" dirty="0">
              <a:solidFill>
                <a:srgbClr val="000000"/>
              </a:solidFill>
              <a:effectLst/>
              <a:latin typeface="+mn-lt"/>
            </a:endParaRP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The model can further be improved by using data specific to the airline with more specific details e.g., details about the ground staff.</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Focus more on areas that are under the control of airlines.</a:t>
            </a:r>
          </a:p>
          <a:p>
            <a:pPr rtl="0">
              <a:spcBef>
                <a:spcPts val="0"/>
              </a:spcBef>
              <a:spcAft>
                <a:spcPts val="0"/>
              </a:spcAft>
            </a:pPr>
            <a:br>
              <a:rPr lang="en-US" b="0" dirty="0">
                <a:effectLst/>
                <a:latin typeface="+mn-lt"/>
              </a:rPr>
            </a:br>
            <a:r>
              <a:rPr lang="en-US" b="1" i="0" u="sng" dirty="0">
                <a:solidFill>
                  <a:srgbClr val="000000"/>
                </a:solidFill>
                <a:effectLst/>
                <a:latin typeface="+mn-lt"/>
              </a:rPr>
              <a:t>Limitations:</a:t>
            </a:r>
            <a:endParaRPr lang="en-US" b="0" dirty="0">
              <a:effectLst/>
              <a:latin typeface="+mn-lt"/>
            </a:endParaRP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Low computational power in machines</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Unavailability of precise data, e.g., ground staff.</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No validation dataset to make predictions.</a:t>
            </a:r>
          </a:p>
          <a:p>
            <a:pPr rtl="0" fontAlgn="base">
              <a:spcBef>
                <a:spcPts val="0"/>
              </a:spcBef>
              <a:spcAft>
                <a:spcPts val="0"/>
              </a:spcAft>
              <a:buFont typeface="Arial" panose="020B0604020202020204" pitchFamily="34" charset="0"/>
              <a:buChar char="•"/>
            </a:pPr>
            <a:r>
              <a:rPr lang="en-US" dirty="0">
                <a:latin typeface="+mn-lt"/>
              </a:rPr>
              <a:t>No data specific to airlines that is more granular.</a:t>
            </a:r>
          </a:p>
          <a:p>
            <a:pPr rtl="0" fontAlgn="base">
              <a:spcBef>
                <a:spcPts val="0"/>
              </a:spcBef>
              <a:spcAft>
                <a:spcPts val="0"/>
              </a:spcAft>
            </a:pPr>
            <a:br>
              <a:rPr lang="en-US" b="0" dirty="0">
                <a:effectLst/>
                <a:latin typeface="+mn-lt"/>
              </a:rPr>
            </a:br>
            <a:r>
              <a:rPr lang="en-US" b="1" i="0" u="sng" dirty="0">
                <a:solidFill>
                  <a:srgbClr val="000000"/>
                </a:solidFill>
                <a:effectLst/>
                <a:latin typeface="+mn-lt"/>
              </a:rPr>
              <a:t>Recommendations:</a:t>
            </a:r>
            <a:endParaRPr lang="en-US" b="0" dirty="0">
              <a:effectLst/>
              <a:latin typeface="+mn-lt"/>
            </a:endParaRP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Airlines can focus on controlling Carrier Delays.</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mn-lt"/>
              </a:rPr>
              <a:t>Most airlines have carrier </a:t>
            </a:r>
            <a:r>
              <a:rPr lang="en-US" dirty="0">
                <a:latin typeface="+mn-lt"/>
              </a:rPr>
              <a:t>d</a:t>
            </a:r>
            <a:r>
              <a:rPr lang="en-US" b="0" i="0" u="none" strike="noStrike" dirty="0">
                <a:solidFill>
                  <a:srgbClr val="000000"/>
                </a:solidFill>
                <a:effectLst/>
                <a:latin typeface="+mn-lt"/>
              </a:rPr>
              <a:t>elays of more than 28%, so increase ground staff and fix issues faced by ground staff.</a:t>
            </a:r>
          </a:p>
        </p:txBody>
      </p:sp>
      <p:sp>
        <p:nvSpPr>
          <p:cNvPr id="2" name="TextBox 1">
            <a:extLst>
              <a:ext uri="{FF2B5EF4-FFF2-40B4-BE49-F238E27FC236}">
                <a16:creationId xmlns:a16="http://schemas.microsoft.com/office/drawing/2014/main" id="{1BC2A3FF-D22F-0140-9119-58BBAA85C1EF}"/>
              </a:ext>
            </a:extLst>
          </p:cNvPr>
          <p:cNvSpPr txBox="1"/>
          <p:nvPr/>
        </p:nvSpPr>
        <p:spPr>
          <a:xfrm>
            <a:off x="8001000" y="4727121"/>
            <a:ext cx="489857" cy="307777"/>
          </a:xfrm>
          <a:prstGeom prst="rect">
            <a:avLst/>
          </a:prstGeom>
          <a:noFill/>
        </p:spPr>
        <p:txBody>
          <a:bodyPr wrap="square" rtlCol="0">
            <a:spAutoFit/>
          </a:bodyPr>
          <a:lstStyle/>
          <a:p>
            <a:fld id="{16D84780-B209-43D8-96CB-409D700C6668}" type="slidenum">
              <a:rPr lang="en-IN"/>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Sources</a:t>
            </a:r>
            <a:endParaRPr dirty="0">
              <a:solidFill>
                <a:schemeClr val="lt1"/>
              </a:solidFill>
              <a:latin typeface="Calibri"/>
              <a:ea typeface="Calibri"/>
              <a:cs typeface="Calibri"/>
              <a:sym typeface="Calibri"/>
            </a:endParaRPr>
          </a:p>
        </p:txBody>
      </p:sp>
      <p:pic>
        <p:nvPicPr>
          <p:cNvPr id="899" name="Google Shape;899;p7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00" name="Google Shape;900;p70"/>
          <p:cNvSpPr txBox="1"/>
          <p:nvPr/>
        </p:nvSpPr>
        <p:spPr>
          <a:xfrm>
            <a:off x="4953000" y="3578175"/>
            <a:ext cx="4791300" cy="1178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01" name="Google Shape;901;p70"/>
          <p:cNvSpPr txBox="1"/>
          <p:nvPr/>
        </p:nvSpPr>
        <p:spPr>
          <a:xfrm>
            <a:off x="230461" y="573300"/>
            <a:ext cx="8593007" cy="3725874"/>
          </a:xfrm>
          <a:prstGeom prst="rect">
            <a:avLst/>
          </a:prstGeom>
          <a:noFill/>
          <a:ln>
            <a:noFill/>
          </a:ln>
        </p:spPr>
        <p:txBody>
          <a:bodyPr spcFirstLastPara="1" wrap="square" lIns="91425" tIns="91425" rIns="91425" bIns="91425" anchor="t" anchorCtr="0">
            <a:noAutofit/>
          </a:bodyPr>
          <a:lstStyle/>
          <a:p>
            <a:pPr algn="just" rtl="0">
              <a:spcBef>
                <a:spcPts val="1200"/>
              </a:spcBef>
              <a:spcAft>
                <a:spcPts val="1200"/>
              </a:spcAft>
            </a:pPr>
            <a:r>
              <a:rPr lang="en-US" sz="1100" b="0" i="0" u="none" strike="noStrike" dirty="0">
                <a:solidFill>
                  <a:srgbClr val="000000"/>
                </a:solidFill>
                <a:effectLst/>
                <a:latin typeface="+mn-lt"/>
              </a:rPr>
              <a:t>“Airline On-Time Statistics and Delay Causes.” </a:t>
            </a:r>
            <a:r>
              <a:rPr lang="en-US" sz="1100" b="0" i="1" u="none" strike="noStrike" dirty="0">
                <a:solidFill>
                  <a:srgbClr val="000000"/>
                </a:solidFill>
                <a:effectLst/>
                <a:latin typeface="+mn-lt"/>
              </a:rPr>
              <a:t>Bureau of Transportation Statistics</a:t>
            </a:r>
            <a:r>
              <a:rPr lang="en-US" sz="1100" b="0" i="0" u="none" strike="noStrike" dirty="0">
                <a:solidFill>
                  <a:srgbClr val="000000"/>
                </a:solidFill>
                <a:effectLst/>
                <a:latin typeface="+mn-lt"/>
              </a:rPr>
              <a:t>, www.transtats.bts.gov/OT_Delay/OT_DelayCause1.asp?20=E. Accessed 21 Aug. 2023. </a:t>
            </a:r>
            <a:endParaRPr lang="en-US" sz="1100" b="0" dirty="0">
              <a:effectLst/>
              <a:latin typeface="+mn-lt"/>
            </a:endParaRPr>
          </a:p>
          <a:p>
            <a:pPr algn="just" rtl="0">
              <a:spcBef>
                <a:spcPts val="1200"/>
              </a:spcBef>
              <a:spcAft>
                <a:spcPts val="1200"/>
              </a:spcAft>
            </a:pPr>
            <a:r>
              <a:rPr lang="en-US" sz="1100" b="0" i="0" u="none" strike="noStrike" dirty="0">
                <a:solidFill>
                  <a:srgbClr val="000000"/>
                </a:solidFill>
                <a:effectLst/>
                <a:latin typeface="+mn-lt"/>
              </a:rPr>
              <a:t>Alaska Airlines. “Virgin America Is Now Part of Alaska Airlines.” </a:t>
            </a:r>
            <a:r>
              <a:rPr lang="en-US" sz="1100" b="0" i="1" u="none" strike="noStrike" dirty="0">
                <a:solidFill>
                  <a:srgbClr val="000000"/>
                </a:solidFill>
                <a:effectLst/>
                <a:latin typeface="+mn-lt"/>
              </a:rPr>
              <a:t>Alaska Airlines</a:t>
            </a:r>
            <a:r>
              <a:rPr lang="en-US" sz="1100" b="0" i="0" u="none" strike="noStrike" dirty="0">
                <a:solidFill>
                  <a:srgbClr val="000000"/>
                </a:solidFill>
                <a:effectLst/>
                <a:latin typeface="+mn-lt"/>
              </a:rPr>
              <a:t>,</a:t>
            </a:r>
            <a:r>
              <a:rPr lang="en-US" sz="1100" b="0" i="0" u="none" strike="noStrike" dirty="0">
                <a:solidFill>
                  <a:srgbClr val="000000"/>
                </a:solidFill>
                <a:effectLst/>
                <a:latin typeface="+mn-lt"/>
                <a:hlinkClick r:id="rId4"/>
              </a:rPr>
              <a:t> </a:t>
            </a:r>
            <a:r>
              <a:rPr lang="en-US" sz="1100" b="0" i="0" u="sng" strike="noStrike" dirty="0">
                <a:solidFill>
                  <a:srgbClr val="2200CC"/>
                </a:solidFill>
                <a:effectLst/>
                <a:latin typeface="+mn-lt"/>
                <a:hlinkClick r:id="rId4"/>
              </a:rPr>
              <a:t>www.alaskaair.com/content/travel-info/alaska-vx/flight-plan. Accessed 30 July 2023</a:t>
            </a:r>
            <a:r>
              <a:rPr lang="en-US" sz="1100" b="0" i="0" u="none" strike="noStrike" dirty="0">
                <a:solidFill>
                  <a:srgbClr val="000000"/>
                </a:solidFill>
                <a:effectLst/>
                <a:latin typeface="+mn-lt"/>
              </a:rPr>
              <a:t>.</a:t>
            </a:r>
            <a:endParaRPr lang="en-US" sz="1100" b="0" dirty="0">
              <a:effectLst/>
              <a:latin typeface="+mn-lt"/>
            </a:endParaRPr>
          </a:p>
          <a:p>
            <a:pPr algn="just" rtl="0">
              <a:spcBef>
                <a:spcPts val="1200"/>
              </a:spcBef>
              <a:spcAft>
                <a:spcPts val="1200"/>
              </a:spcAft>
            </a:pPr>
            <a:r>
              <a:rPr lang="en-US" sz="1100" b="0" i="0" u="none" strike="noStrike" dirty="0">
                <a:solidFill>
                  <a:srgbClr val="000000"/>
                </a:solidFill>
                <a:effectLst/>
                <a:latin typeface="+mn-lt"/>
              </a:rPr>
              <a:t>Beheshti, Nima. “Guide to Confusion Matrices &amp; Classification Performance Metrics.” </a:t>
            </a:r>
            <a:r>
              <a:rPr lang="en-US" sz="1100" b="0" i="1" u="none" strike="noStrike" dirty="0">
                <a:solidFill>
                  <a:srgbClr val="000000"/>
                </a:solidFill>
                <a:effectLst/>
                <a:latin typeface="+mn-lt"/>
              </a:rPr>
              <a:t>Medium</a:t>
            </a:r>
            <a:r>
              <a:rPr lang="en-US" sz="1100" b="0" i="0" u="none" strike="noStrike" dirty="0">
                <a:solidFill>
                  <a:srgbClr val="000000"/>
                </a:solidFill>
                <a:effectLst/>
                <a:latin typeface="+mn-lt"/>
              </a:rPr>
              <a:t>, Towards Data Science, 10 Feb. 2022, towardsdatascience.com/guide-to-confusion-matrices-classification-performance-metrics-a0ebfc08408e</a:t>
            </a:r>
          </a:p>
          <a:p>
            <a:pPr algn="just" rtl="0">
              <a:spcBef>
                <a:spcPts val="1200"/>
              </a:spcBef>
              <a:spcAft>
                <a:spcPts val="1200"/>
              </a:spcAft>
            </a:pPr>
            <a:r>
              <a:rPr lang="en-US" sz="1100" b="0" i="0" u="none" strike="noStrike" dirty="0">
                <a:solidFill>
                  <a:srgbClr val="000000"/>
                </a:solidFill>
                <a:effectLst/>
                <a:latin typeface="+mn-lt"/>
              </a:rPr>
              <a:t> “Cape Air.” </a:t>
            </a:r>
            <a:r>
              <a:rPr lang="en-US" sz="1100" b="0" i="1" u="none" strike="noStrike" dirty="0">
                <a:solidFill>
                  <a:srgbClr val="000000"/>
                </a:solidFill>
                <a:effectLst/>
                <a:latin typeface="+mn-lt"/>
              </a:rPr>
              <a:t>Cape Air - </a:t>
            </a:r>
            <a:r>
              <a:rPr lang="en-US" sz="1100" b="0" i="1" u="none" strike="noStrike" dirty="0" err="1">
                <a:solidFill>
                  <a:srgbClr val="000000"/>
                </a:solidFill>
                <a:effectLst/>
                <a:latin typeface="+mn-lt"/>
              </a:rPr>
              <a:t>AirlinesHQ.Com</a:t>
            </a:r>
            <a:r>
              <a:rPr lang="en-US" sz="1100" b="0" i="0" u="none" strike="noStrike" dirty="0">
                <a:solidFill>
                  <a:srgbClr val="000000"/>
                </a:solidFill>
                <a:effectLst/>
                <a:latin typeface="+mn-lt"/>
              </a:rPr>
              <a:t>, airlineshq.com/airlines/</a:t>
            </a:r>
            <a:r>
              <a:rPr lang="en-US" sz="1100" b="0" i="0" u="none" strike="noStrike" dirty="0" err="1">
                <a:solidFill>
                  <a:srgbClr val="000000"/>
                </a:solidFill>
                <a:effectLst/>
                <a:latin typeface="+mn-lt"/>
              </a:rPr>
              <a:t>usa</a:t>
            </a:r>
            <a:r>
              <a:rPr lang="en-US" sz="1100" b="0" i="0" u="none" strike="noStrike" dirty="0">
                <a:solidFill>
                  <a:srgbClr val="000000"/>
                </a:solidFill>
                <a:effectLst/>
                <a:latin typeface="+mn-lt"/>
              </a:rPr>
              <a:t>/</a:t>
            </a:r>
            <a:r>
              <a:rPr lang="en-US" sz="1100" b="0" i="0" u="none" strike="noStrike" dirty="0" err="1">
                <a:solidFill>
                  <a:srgbClr val="000000"/>
                </a:solidFill>
                <a:effectLst/>
                <a:latin typeface="+mn-lt"/>
              </a:rPr>
              <a:t>cape_air</a:t>
            </a:r>
            <a:r>
              <a:rPr lang="en-US" sz="1100" b="0" i="0" u="none" strike="noStrike" dirty="0">
                <a:solidFill>
                  <a:srgbClr val="000000"/>
                </a:solidFill>
                <a:effectLst/>
                <a:latin typeface="+mn-lt"/>
              </a:rPr>
              <a:t>/index.htm. Accessed 30 July 2023.</a:t>
            </a:r>
            <a:endParaRPr lang="en-US" sz="1100" b="0" dirty="0">
              <a:effectLst/>
              <a:latin typeface="+mn-lt"/>
            </a:endParaRPr>
          </a:p>
          <a:p>
            <a:pPr algn="just" rtl="0">
              <a:spcBef>
                <a:spcPts val="1200"/>
              </a:spcBef>
              <a:spcAft>
                <a:spcPts val="1200"/>
              </a:spcAft>
            </a:pPr>
            <a:r>
              <a:rPr lang="en-US" sz="1100" b="0" i="0" u="none" strike="noStrike" dirty="0">
                <a:solidFill>
                  <a:srgbClr val="000000"/>
                </a:solidFill>
                <a:effectLst/>
                <a:latin typeface="+mn-lt"/>
              </a:rPr>
              <a:t>“Empire Airlines.” </a:t>
            </a:r>
            <a:r>
              <a:rPr lang="en-US" sz="1100" b="0" i="1" u="none" strike="noStrike" dirty="0" err="1">
                <a:solidFill>
                  <a:srgbClr val="000000"/>
                </a:solidFill>
                <a:effectLst/>
                <a:latin typeface="+mn-lt"/>
              </a:rPr>
              <a:t>AvStop.Com</a:t>
            </a:r>
            <a:r>
              <a:rPr lang="en-US" sz="1100" b="0" i="0" u="none" strike="noStrike" dirty="0">
                <a:solidFill>
                  <a:srgbClr val="000000"/>
                </a:solidFill>
                <a:effectLst/>
                <a:latin typeface="+mn-lt"/>
              </a:rPr>
              <a:t>, avstop.com/history/</a:t>
            </a:r>
            <a:r>
              <a:rPr lang="en-US" sz="1100" b="0" i="0" u="none" strike="noStrike" dirty="0" err="1">
                <a:solidFill>
                  <a:srgbClr val="000000"/>
                </a:solidFill>
                <a:effectLst/>
                <a:latin typeface="+mn-lt"/>
              </a:rPr>
              <a:t>historyofairlines</a:t>
            </a:r>
            <a:r>
              <a:rPr lang="en-US" sz="1100" b="0" i="0" u="none" strike="noStrike" dirty="0">
                <a:solidFill>
                  <a:srgbClr val="000000"/>
                </a:solidFill>
                <a:effectLst/>
                <a:latin typeface="+mn-lt"/>
              </a:rPr>
              <a:t>/empire_airlines.htm. Accessed 30 July 2023.</a:t>
            </a:r>
            <a:endParaRPr lang="en-US" sz="1100" b="0" dirty="0">
              <a:effectLst/>
              <a:latin typeface="+mn-lt"/>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mn-lt"/>
                <a:ea typeface="Calibri" panose="020F0502020204030204" pitchFamily="34" charset="0"/>
                <a:cs typeface="Arial" panose="020B0604020202020204" pitchFamily="34" charset="0"/>
                <a:sym typeface="Arial"/>
              </a:rPr>
              <a:t>Loh, Chris, and Luke </a:t>
            </a:r>
            <a:r>
              <a:rPr kumimoji="0" lang="en-US" sz="1100" b="0" i="0" u="none" strike="noStrike" kern="0" cap="none" spc="0" normalizeH="0" baseline="0" noProof="0" dirty="0" err="1">
                <a:ln>
                  <a:noFill/>
                </a:ln>
                <a:solidFill>
                  <a:srgbClr val="000000"/>
                </a:solidFill>
                <a:effectLst/>
                <a:uLnTx/>
                <a:uFillTx/>
                <a:latin typeface="+mn-lt"/>
                <a:ea typeface="Calibri" panose="020F0502020204030204" pitchFamily="34" charset="0"/>
                <a:cs typeface="Arial" panose="020B0604020202020204" pitchFamily="34" charset="0"/>
                <a:sym typeface="Arial"/>
              </a:rPr>
              <a:t>Bodell</a:t>
            </a:r>
            <a:r>
              <a:rPr kumimoji="0" lang="en-US" sz="1100" b="0" i="0" u="none" strike="noStrike" kern="0" cap="none" spc="0" normalizeH="0" baseline="0" noProof="0" dirty="0">
                <a:ln>
                  <a:noFill/>
                </a:ln>
                <a:solidFill>
                  <a:srgbClr val="000000"/>
                </a:solidFill>
                <a:effectLst/>
                <a:uLnTx/>
                <a:uFillTx/>
                <a:latin typeface="+mn-lt"/>
                <a:ea typeface="Calibri" panose="020F0502020204030204" pitchFamily="34" charset="0"/>
                <a:cs typeface="Arial" panose="020B0604020202020204" pitchFamily="34" charset="0"/>
                <a:sym typeface="Arial"/>
              </a:rPr>
              <a:t>. “The Rise and Fall of Bombardier Aerospace.” </a:t>
            </a:r>
            <a:r>
              <a:rPr kumimoji="0" lang="en-US" sz="1100" b="0" i="1" u="none" strike="noStrike" kern="0" cap="none" spc="0" normalizeH="0" baseline="0" noProof="0" dirty="0">
                <a:ln>
                  <a:noFill/>
                </a:ln>
                <a:solidFill>
                  <a:srgbClr val="000000"/>
                </a:solidFill>
                <a:effectLst/>
                <a:uLnTx/>
                <a:uFillTx/>
                <a:latin typeface="+mn-lt"/>
                <a:ea typeface="Calibri" panose="020F0502020204030204" pitchFamily="34" charset="0"/>
                <a:cs typeface="Arial" panose="020B0604020202020204" pitchFamily="34" charset="0"/>
                <a:sym typeface="Arial"/>
              </a:rPr>
              <a:t>Simple Flying</a:t>
            </a:r>
            <a:r>
              <a:rPr kumimoji="0" lang="en-US" sz="1100" b="0" i="0" u="none" strike="noStrike" kern="0" cap="none" spc="0" normalizeH="0" baseline="0" noProof="0" dirty="0">
                <a:ln>
                  <a:noFill/>
                </a:ln>
                <a:solidFill>
                  <a:srgbClr val="000000"/>
                </a:solidFill>
                <a:effectLst/>
                <a:uLnTx/>
                <a:uFillTx/>
                <a:latin typeface="+mn-lt"/>
                <a:ea typeface="Calibri" panose="020F0502020204030204" pitchFamily="34" charset="0"/>
                <a:cs typeface="Arial" panose="020B0604020202020204" pitchFamily="34" charset="0"/>
                <a:sym typeface="Arial"/>
              </a:rPr>
              <a:t>, 21 July 2023, simpleflying.com/bombardier-aerospace/. </a:t>
            </a:r>
            <a:endParaRPr kumimoji="0" lang="en-US" sz="1100" b="0" i="0" u="none" strike="noStrike" kern="0" cap="none" spc="0" normalizeH="0" baseline="0" noProof="0" dirty="0">
              <a:ln>
                <a:noFill/>
              </a:ln>
              <a:solidFill>
                <a:srgbClr val="000000"/>
              </a:solidFill>
              <a:effectLst/>
              <a:uLnTx/>
              <a:uFillTx/>
              <a:latin typeface="+mn-lt"/>
              <a:cs typeface="Arial"/>
              <a:sym typeface="Arial"/>
            </a:endParaRPr>
          </a:p>
          <a:p>
            <a:pPr algn="just" rtl="0">
              <a:spcBef>
                <a:spcPts val="1200"/>
              </a:spcBef>
              <a:spcAft>
                <a:spcPts val="1200"/>
              </a:spcAft>
            </a:pPr>
            <a:endParaRPr lang="en-US" b="0" i="0" u="none" strike="noStrike" dirty="0">
              <a:solidFill>
                <a:srgbClr val="000000"/>
              </a:solidFill>
              <a:effectLst/>
              <a:latin typeface="Arial" panose="020B0604020202020204" pitchFamily="34" charset="0"/>
            </a:endParaRPr>
          </a:p>
          <a:p>
            <a:pPr rtl="0">
              <a:spcBef>
                <a:spcPts val="1200"/>
              </a:spcBef>
              <a:spcAft>
                <a:spcPts val="1200"/>
              </a:spcAft>
            </a:pPr>
            <a:endParaRPr lang="en-US" sz="1100" b="0" dirty="0">
              <a:effectLst/>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p:txBody>
      </p:sp>
      <p:sp>
        <p:nvSpPr>
          <p:cNvPr id="2" name="TextBox 1">
            <a:extLst>
              <a:ext uri="{FF2B5EF4-FFF2-40B4-BE49-F238E27FC236}">
                <a16:creationId xmlns:a16="http://schemas.microsoft.com/office/drawing/2014/main" id="{42291F17-11A4-5F4D-CD20-F71B712FB955}"/>
              </a:ext>
            </a:extLst>
          </p:cNvPr>
          <p:cNvSpPr txBox="1"/>
          <p:nvPr/>
        </p:nvSpPr>
        <p:spPr>
          <a:xfrm>
            <a:off x="8433707" y="4654234"/>
            <a:ext cx="491328" cy="307777"/>
          </a:xfrm>
          <a:prstGeom prst="rect">
            <a:avLst/>
          </a:prstGeom>
          <a:noFill/>
        </p:spPr>
        <p:txBody>
          <a:bodyPr wrap="square" rtlCol="0">
            <a:spAutoFit/>
          </a:bodyPr>
          <a:lstStyle/>
          <a:p>
            <a:fld id="{6057F5AE-EC5E-4437-951A-0BC0C5C1066E}"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Citations</a:t>
            </a:r>
            <a:endParaRPr>
              <a:solidFill>
                <a:schemeClr val="lt1"/>
              </a:solidFill>
              <a:latin typeface="Calibri"/>
              <a:ea typeface="Calibri"/>
              <a:cs typeface="Calibri"/>
              <a:sym typeface="Calibri"/>
            </a:endParaRPr>
          </a:p>
        </p:txBody>
      </p:sp>
      <p:pic>
        <p:nvPicPr>
          <p:cNvPr id="899" name="Google Shape;899;p7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00" name="Google Shape;900;p70"/>
          <p:cNvSpPr txBox="1"/>
          <p:nvPr/>
        </p:nvSpPr>
        <p:spPr>
          <a:xfrm>
            <a:off x="4953000" y="3578175"/>
            <a:ext cx="4791300" cy="1178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01" name="Google Shape;901;p70"/>
          <p:cNvSpPr txBox="1"/>
          <p:nvPr/>
        </p:nvSpPr>
        <p:spPr>
          <a:xfrm>
            <a:off x="126449" y="723224"/>
            <a:ext cx="8593007" cy="3841092"/>
          </a:xfrm>
          <a:prstGeom prst="rect">
            <a:avLst/>
          </a:prstGeom>
          <a:noFill/>
          <a:ln>
            <a:noFill/>
          </a:ln>
        </p:spPr>
        <p:txBody>
          <a:bodyPr spcFirstLastPara="1" wrap="square" lIns="91425" tIns="91425" rIns="91425" bIns="91425" anchor="t" anchorCtr="0">
            <a:noAutofit/>
          </a:bodyPr>
          <a:lstStyle/>
          <a:p>
            <a:pPr algn="just" rtl="0">
              <a:spcBef>
                <a:spcPts val="1200"/>
              </a:spcBef>
              <a:spcAft>
                <a:spcPts val="1200"/>
              </a:spcAft>
            </a:pPr>
            <a:r>
              <a:rPr lang="en-US" sz="1400" b="0" i="0" u="none" strike="noStrike" dirty="0">
                <a:solidFill>
                  <a:srgbClr val="000000"/>
                </a:solidFill>
                <a:effectLst/>
                <a:latin typeface="+mn-lt"/>
              </a:rPr>
              <a:t>“</a:t>
            </a:r>
            <a:r>
              <a:rPr lang="en-US" sz="1100" b="0" i="0" u="none" strike="noStrike" dirty="0">
                <a:solidFill>
                  <a:srgbClr val="000000"/>
                </a:solidFill>
                <a:effectLst/>
                <a:latin typeface="+mn-lt"/>
              </a:rPr>
              <a:t>On-Time : Marketing Carrier On-Time Performance (Beginning January 2018).” </a:t>
            </a:r>
            <a:r>
              <a:rPr lang="en-US" sz="1100" b="0" i="1" u="none" strike="noStrike" dirty="0">
                <a:solidFill>
                  <a:srgbClr val="000000"/>
                </a:solidFill>
                <a:effectLst/>
                <a:latin typeface="+mn-lt"/>
              </a:rPr>
              <a:t>Bureau of Transportation Statistics</a:t>
            </a:r>
            <a:r>
              <a:rPr lang="en-US" sz="1100" b="0" i="0" u="none" strike="noStrike" dirty="0">
                <a:solidFill>
                  <a:srgbClr val="000000"/>
                </a:solidFill>
                <a:effectLst/>
                <a:latin typeface="+mn-lt"/>
              </a:rPr>
              <a:t>, www.transtats.bts.gov/DL_SelectFields.aspx?gnoyr_VQ=FGK&amp;QO_fu146_anzr=b0-gvzr. Accessed 21 Aug. 2023. </a:t>
            </a:r>
            <a:endParaRPr lang="en-US" sz="1100" b="0" dirty="0">
              <a:effectLst/>
              <a:latin typeface="+mn-lt"/>
            </a:endParaRPr>
          </a:p>
          <a:p>
            <a:pPr algn="just" rtl="0">
              <a:spcBef>
                <a:spcPts val="1200"/>
              </a:spcBef>
              <a:spcAft>
                <a:spcPts val="1200"/>
              </a:spcAft>
            </a:pPr>
            <a:r>
              <a:rPr lang="en-US" sz="1100" b="0" i="0" u="none" strike="noStrike" dirty="0">
                <a:solidFill>
                  <a:srgbClr val="000000"/>
                </a:solidFill>
                <a:effectLst/>
                <a:latin typeface="+mn-lt"/>
              </a:rPr>
              <a:t>“Peninsula Airways - </a:t>
            </a:r>
            <a:r>
              <a:rPr lang="en-US" sz="1100" b="0" i="0" u="none" strike="noStrike" dirty="0" err="1">
                <a:solidFill>
                  <a:srgbClr val="000000"/>
                </a:solidFill>
                <a:effectLst/>
                <a:latin typeface="+mn-lt"/>
              </a:rPr>
              <a:t>Penair</a:t>
            </a:r>
            <a:r>
              <a:rPr lang="en-US" sz="1100" b="0" i="0" u="none" strike="noStrike" dirty="0">
                <a:solidFill>
                  <a:srgbClr val="000000"/>
                </a:solidFill>
                <a:effectLst/>
                <a:latin typeface="+mn-lt"/>
              </a:rPr>
              <a:t>.” </a:t>
            </a:r>
            <a:r>
              <a:rPr lang="en-US" sz="1100" b="0" i="1" u="none" strike="noStrike" dirty="0" err="1">
                <a:solidFill>
                  <a:srgbClr val="000000"/>
                </a:solidFill>
                <a:effectLst/>
                <a:latin typeface="+mn-lt"/>
              </a:rPr>
              <a:t>AirlinesInfocare</a:t>
            </a:r>
            <a:r>
              <a:rPr lang="en-US" sz="1100" b="0" i="0" u="none" strike="noStrike" dirty="0">
                <a:solidFill>
                  <a:srgbClr val="000000"/>
                </a:solidFill>
                <a:effectLst/>
                <a:latin typeface="+mn-lt"/>
              </a:rPr>
              <a:t>, www.airlinesinfocare.com/regional-and-domestic-airlines/peninsula-airways.html. Accessed 30 July 2023.</a:t>
            </a:r>
            <a:endParaRPr lang="en-US" sz="1100" b="0" dirty="0">
              <a:effectLst/>
              <a:latin typeface="+mn-lt"/>
            </a:endParaRPr>
          </a:p>
          <a:p>
            <a:pPr algn="just"/>
            <a:r>
              <a:rPr lang="en-US" sz="1100" b="0" i="0" u="none" strike="noStrike" dirty="0">
                <a:solidFill>
                  <a:srgbClr val="000000"/>
                </a:solidFill>
                <a:effectLst/>
                <a:latin typeface="+mn-lt"/>
              </a:rPr>
              <a:t>“Peninsula Airways Inc.” </a:t>
            </a:r>
            <a:r>
              <a:rPr lang="en-US" sz="1100" b="0" i="1" u="none" strike="noStrike" dirty="0" err="1">
                <a:solidFill>
                  <a:srgbClr val="000000"/>
                </a:solidFill>
                <a:effectLst/>
                <a:latin typeface="+mn-lt"/>
              </a:rPr>
              <a:t>Bloomberg.Com</a:t>
            </a:r>
            <a:r>
              <a:rPr lang="en-US" sz="1100" b="0" i="0" u="none" strike="noStrike" dirty="0">
                <a:solidFill>
                  <a:srgbClr val="000000"/>
                </a:solidFill>
                <a:effectLst/>
                <a:latin typeface="+mn-lt"/>
              </a:rPr>
              <a:t>, www.bloomberg.com/profile/company/0008755D:US#xj4y7vzkg. Accessed 30 July 2023. </a:t>
            </a:r>
            <a:endParaRPr lang="en-US" sz="1100" dirty="0">
              <a:solidFill>
                <a:schemeClr val="dk1"/>
              </a:solidFill>
              <a:latin typeface="+mn-lt"/>
            </a:endParaRPr>
          </a:p>
          <a:p>
            <a:pPr algn="just" rtl="0">
              <a:spcBef>
                <a:spcPts val="1200"/>
              </a:spcBef>
              <a:spcAft>
                <a:spcPts val="1200"/>
              </a:spcAft>
            </a:pPr>
            <a:r>
              <a:rPr lang="en-US" sz="1100" b="0" i="0" u="none" strike="noStrike" dirty="0">
                <a:solidFill>
                  <a:srgbClr val="000000"/>
                </a:solidFill>
                <a:effectLst/>
                <a:latin typeface="+mn-lt"/>
              </a:rPr>
              <a:t>Silk, Robert. “Trans State Airlines to Cease Operations.” </a:t>
            </a:r>
            <a:r>
              <a:rPr lang="en-US" sz="1100" b="0" i="1" u="none" strike="noStrike" dirty="0">
                <a:solidFill>
                  <a:srgbClr val="000000"/>
                </a:solidFill>
                <a:effectLst/>
                <a:latin typeface="+mn-lt"/>
              </a:rPr>
              <a:t>Travel Weekly</a:t>
            </a:r>
            <a:r>
              <a:rPr lang="en-US" sz="1100" b="0" i="0" u="none" strike="noStrike" dirty="0">
                <a:solidFill>
                  <a:srgbClr val="000000"/>
                </a:solidFill>
                <a:effectLst/>
                <a:latin typeface="+mn-lt"/>
              </a:rPr>
              <a:t>, 25 Feb. 2020, www.travelweekly.com/Travel-News/Airline-News/Trans-State-Airlines-to-cease-operations.</a:t>
            </a:r>
            <a:endParaRPr lang="en-US" sz="1100" b="0" dirty="0">
              <a:effectLst/>
              <a:latin typeface="+mn-lt"/>
            </a:endParaRPr>
          </a:p>
          <a:p>
            <a:pPr algn="just" rtl="0">
              <a:spcBef>
                <a:spcPts val="1200"/>
              </a:spcBef>
              <a:spcAft>
                <a:spcPts val="1200"/>
              </a:spcAft>
            </a:pPr>
            <a:r>
              <a:rPr lang="en-US" sz="1100" b="0" i="0" u="none" strike="noStrike" dirty="0">
                <a:solidFill>
                  <a:srgbClr val="000000"/>
                </a:solidFill>
                <a:effectLst/>
                <a:latin typeface="+mn-lt"/>
              </a:rPr>
              <a:t>Sloan, Chris. “Airbus Delivery Delays Stymie Frontier’s Capacity Growth Plan.” </a:t>
            </a:r>
            <a:r>
              <a:rPr lang="en-US" sz="1100" b="0" i="1" u="none" strike="noStrike" dirty="0">
                <a:solidFill>
                  <a:srgbClr val="000000"/>
                </a:solidFill>
                <a:effectLst/>
                <a:latin typeface="+mn-lt"/>
              </a:rPr>
              <a:t>Aviation Week Network</a:t>
            </a:r>
            <a:r>
              <a:rPr lang="en-US" sz="1100" b="0" i="0" u="none" strike="noStrike" dirty="0">
                <a:solidFill>
                  <a:srgbClr val="000000"/>
                </a:solidFill>
                <a:effectLst/>
                <a:latin typeface="+mn-lt"/>
              </a:rPr>
              <a:t>, 9 Feb. 2023, aviationweek.com/air-transport/airlines-lessors/airbus-delivery-delays-stymie-frontiers-capacity-growth-plan.</a:t>
            </a:r>
            <a:endParaRPr lang="en-US" sz="1100" b="0" dirty="0">
              <a:effectLst/>
              <a:latin typeface="+mn-lt"/>
            </a:endParaRPr>
          </a:p>
          <a:p>
            <a:pPr algn="just">
              <a:lnSpc>
                <a:spcPct val="107000"/>
              </a:lnSpc>
              <a:spcAft>
                <a:spcPts val="800"/>
              </a:spcAft>
            </a:pPr>
            <a:r>
              <a:rPr lang="en-US" sz="1100" dirty="0">
                <a:effectLst/>
                <a:latin typeface="+mn-lt"/>
                <a:ea typeface="Calibri" panose="020F0502020204030204" pitchFamily="34" charset="0"/>
                <a:cs typeface="Arial" panose="020B0604020202020204" pitchFamily="34" charset="0"/>
              </a:rPr>
              <a:t>“U.S. Passenger Carrier Delay Costs.” </a:t>
            </a:r>
            <a:r>
              <a:rPr lang="en-US" sz="1100" i="1" dirty="0">
                <a:effectLst/>
                <a:latin typeface="+mn-lt"/>
                <a:ea typeface="Calibri" panose="020F0502020204030204" pitchFamily="34" charset="0"/>
                <a:cs typeface="Arial" panose="020B0604020202020204" pitchFamily="34" charset="0"/>
              </a:rPr>
              <a:t>Airlines For America</a:t>
            </a:r>
            <a:r>
              <a:rPr lang="en-US" sz="1100" dirty="0">
                <a:effectLst/>
                <a:latin typeface="+mn-lt"/>
                <a:ea typeface="Calibri" panose="020F0502020204030204" pitchFamily="34" charset="0"/>
                <a:cs typeface="Arial" panose="020B0604020202020204" pitchFamily="34" charset="0"/>
              </a:rPr>
              <a:t>, www.airlines.org/dataset/u-s-passenger-carrier-delay-costs/#:~:text=In%202022%2C%20the%20average%20cost,percent%20to%20%2428.99%20per%20minute. Accessed 28 Aug. 2023. </a:t>
            </a:r>
          </a:p>
          <a:p>
            <a:pPr algn="just" rtl="0">
              <a:spcBef>
                <a:spcPts val="1200"/>
              </a:spcBef>
              <a:spcAft>
                <a:spcPts val="1200"/>
              </a:spcAft>
            </a:pPr>
            <a:endParaRPr lang="en-US" sz="1000" b="0" i="0" u="none" strike="noStrike" dirty="0">
              <a:solidFill>
                <a:srgbClr val="000000"/>
              </a:solidFill>
              <a:effectLst/>
              <a:latin typeface="Arial" panose="020B0604020202020204" pitchFamily="34" charset="0"/>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p:txBody>
      </p:sp>
      <p:sp>
        <p:nvSpPr>
          <p:cNvPr id="2" name="TextBox 1">
            <a:extLst>
              <a:ext uri="{FF2B5EF4-FFF2-40B4-BE49-F238E27FC236}">
                <a16:creationId xmlns:a16="http://schemas.microsoft.com/office/drawing/2014/main" id="{42291F17-11A4-5F4D-CD20-F71B712FB955}"/>
              </a:ext>
            </a:extLst>
          </p:cNvPr>
          <p:cNvSpPr txBox="1"/>
          <p:nvPr/>
        </p:nvSpPr>
        <p:spPr>
          <a:xfrm>
            <a:off x="8433707" y="4654234"/>
            <a:ext cx="491328" cy="307777"/>
          </a:xfrm>
          <a:prstGeom prst="rect">
            <a:avLst/>
          </a:prstGeom>
          <a:noFill/>
        </p:spPr>
        <p:txBody>
          <a:bodyPr wrap="square" rtlCol="0">
            <a:spAutoFit/>
          </a:bodyPr>
          <a:lstStyle/>
          <a:p>
            <a:fld id="{6057F5AE-EC5E-4437-951A-0BC0C5C1066E}" type="slidenum">
              <a:rPr lang="en-US" smtClean="0"/>
              <a:t>15</a:t>
            </a:fld>
            <a:endParaRPr lang="en-US" dirty="0"/>
          </a:p>
        </p:txBody>
      </p:sp>
    </p:spTree>
    <p:extLst>
      <p:ext uri="{BB962C8B-B14F-4D97-AF65-F5344CB8AC3E}">
        <p14:creationId xmlns:p14="http://schemas.microsoft.com/office/powerpoint/2010/main" val="358562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Citations</a:t>
            </a:r>
            <a:endParaRPr>
              <a:solidFill>
                <a:schemeClr val="lt1"/>
              </a:solidFill>
              <a:latin typeface="Calibri"/>
              <a:ea typeface="Calibri"/>
              <a:cs typeface="Calibri"/>
              <a:sym typeface="Calibri"/>
            </a:endParaRPr>
          </a:p>
        </p:txBody>
      </p:sp>
      <p:pic>
        <p:nvPicPr>
          <p:cNvPr id="899" name="Google Shape;899;p7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00" name="Google Shape;900;p70"/>
          <p:cNvSpPr txBox="1"/>
          <p:nvPr/>
        </p:nvSpPr>
        <p:spPr>
          <a:xfrm>
            <a:off x="4953000" y="3578175"/>
            <a:ext cx="4791300" cy="1178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01" name="Google Shape;901;p70"/>
          <p:cNvSpPr txBox="1"/>
          <p:nvPr/>
        </p:nvSpPr>
        <p:spPr>
          <a:xfrm>
            <a:off x="126449" y="723224"/>
            <a:ext cx="8593007" cy="3725874"/>
          </a:xfrm>
          <a:prstGeom prst="rect">
            <a:avLst/>
          </a:prstGeom>
          <a:noFill/>
          <a:ln>
            <a:noFill/>
          </a:ln>
        </p:spPr>
        <p:txBody>
          <a:bodyPr spcFirstLastPara="1" wrap="square" lIns="91425" tIns="91425" rIns="91425" bIns="91425" anchor="t" anchorCtr="0">
            <a:noAutofit/>
          </a:bodyPr>
          <a:lstStyle/>
          <a:p>
            <a:pPr algn="just" rtl="0">
              <a:spcBef>
                <a:spcPts val="1200"/>
              </a:spcBef>
              <a:spcAft>
                <a:spcPts val="1200"/>
              </a:spcAft>
            </a:pPr>
            <a:r>
              <a:rPr lang="en-US" sz="1100" b="0" i="0" u="none" strike="noStrike" dirty="0" err="1">
                <a:solidFill>
                  <a:srgbClr val="000000"/>
                </a:solidFill>
                <a:effectLst/>
                <a:latin typeface="+mn-lt"/>
              </a:rPr>
              <a:t>Wildes</a:t>
            </a:r>
            <a:r>
              <a:rPr lang="en-US" sz="1100" b="0" i="0" u="none" strike="noStrike" dirty="0">
                <a:solidFill>
                  <a:srgbClr val="000000"/>
                </a:solidFill>
                <a:effectLst/>
                <a:latin typeface="+mn-lt"/>
              </a:rPr>
              <a:t>, Michael. “ExpressJet Files Chapter 11 Bankruptcy, Furloughs 1,300 Pilots.” </a:t>
            </a:r>
            <a:r>
              <a:rPr lang="en-US" sz="1100" b="0" i="1" u="none" strike="noStrike" dirty="0">
                <a:solidFill>
                  <a:srgbClr val="000000"/>
                </a:solidFill>
                <a:effectLst/>
                <a:latin typeface="+mn-lt"/>
              </a:rPr>
              <a:t>FLYING Magazine</a:t>
            </a:r>
            <a:r>
              <a:rPr lang="en-US" sz="1100" b="0" i="0" u="none" strike="noStrike" dirty="0">
                <a:solidFill>
                  <a:srgbClr val="000000"/>
                </a:solidFill>
                <a:effectLst/>
                <a:latin typeface="+mn-lt"/>
              </a:rPr>
              <a:t>, 24 Aug. 2022, www.flyingmag.com/expressjet-files-chapter-11-bankruptcy-furloughs-1300-pilots/.</a:t>
            </a:r>
            <a:endParaRPr lang="en-US" sz="1100" b="0" dirty="0">
              <a:effectLst/>
              <a:latin typeface="+mn-lt"/>
            </a:endParaRPr>
          </a:p>
          <a:p>
            <a:pPr algn="just"/>
            <a:r>
              <a:rPr lang="en-US" sz="1100" b="0" i="0" u="none" strike="noStrike" dirty="0" err="1">
                <a:solidFill>
                  <a:srgbClr val="000000"/>
                </a:solidFill>
                <a:effectLst/>
                <a:latin typeface="+mn-lt"/>
              </a:rPr>
              <a:t>Wolfsteller</a:t>
            </a:r>
            <a:r>
              <a:rPr lang="en-US" sz="1100" b="0" i="0" u="none" strike="noStrike" dirty="0">
                <a:solidFill>
                  <a:srgbClr val="000000"/>
                </a:solidFill>
                <a:effectLst/>
                <a:latin typeface="+mn-lt"/>
              </a:rPr>
              <a:t>, Pilar. “Compass Airlines to Shut down Operations.” </a:t>
            </a:r>
            <a:r>
              <a:rPr lang="en-US" sz="1100" b="0" i="1" u="none" strike="noStrike" dirty="0">
                <a:solidFill>
                  <a:srgbClr val="000000"/>
                </a:solidFill>
                <a:effectLst/>
                <a:latin typeface="+mn-lt"/>
              </a:rPr>
              <a:t>Flight Global</a:t>
            </a:r>
            <a:r>
              <a:rPr lang="en-US" sz="1100" b="0" i="0" u="none" strike="noStrike" dirty="0">
                <a:solidFill>
                  <a:srgbClr val="000000"/>
                </a:solidFill>
                <a:effectLst/>
                <a:latin typeface="+mn-lt"/>
              </a:rPr>
              <a:t>, 19 Mar. 2020, www.flightglobal.com/strategy/compass-airlines-to-shut-down-operations/137408.article. </a:t>
            </a:r>
            <a:endParaRPr lang="en-US" sz="1100" b="0" dirty="0">
              <a:effectLst/>
              <a:latin typeface="+mn-lt"/>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a:p>
            <a:pPr marL="457200" lvl="0" indent="-228600" algn="l" rtl="0">
              <a:spcBef>
                <a:spcPts val="0"/>
              </a:spcBef>
              <a:spcAft>
                <a:spcPts val="0"/>
              </a:spcAft>
              <a:buClr>
                <a:schemeClr val="dk1"/>
              </a:buClr>
              <a:buNone/>
            </a:pPr>
            <a:endParaRPr dirty="0">
              <a:solidFill>
                <a:schemeClr val="dk1"/>
              </a:solidFill>
            </a:endParaRPr>
          </a:p>
        </p:txBody>
      </p:sp>
      <p:sp>
        <p:nvSpPr>
          <p:cNvPr id="2" name="TextBox 1">
            <a:extLst>
              <a:ext uri="{FF2B5EF4-FFF2-40B4-BE49-F238E27FC236}">
                <a16:creationId xmlns:a16="http://schemas.microsoft.com/office/drawing/2014/main" id="{42291F17-11A4-5F4D-CD20-F71B712FB955}"/>
              </a:ext>
            </a:extLst>
          </p:cNvPr>
          <p:cNvSpPr txBox="1"/>
          <p:nvPr/>
        </p:nvSpPr>
        <p:spPr>
          <a:xfrm>
            <a:off x="8433707" y="4654234"/>
            <a:ext cx="491328" cy="307777"/>
          </a:xfrm>
          <a:prstGeom prst="rect">
            <a:avLst/>
          </a:prstGeom>
          <a:noFill/>
        </p:spPr>
        <p:txBody>
          <a:bodyPr wrap="square" rtlCol="0">
            <a:spAutoFit/>
          </a:bodyPr>
          <a:lstStyle/>
          <a:p>
            <a:fld id="{6057F5AE-EC5E-4437-951A-0BC0C5C1066E}" type="slidenum">
              <a:rPr lang="en-US" smtClean="0"/>
              <a:t>16</a:t>
            </a:fld>
            <a:endParaRPr lang="en-US" dirty="0"/>
          </a:p>
        </p:txBody>
      </p:sp>
    </p:spTree>
    <p:extLst>
      <p:ext uri="{BB962C8B-B14F-4D97-AF65-F5344CB8AC3E}">
        <p14:creationId xmlns:p14="http://schemas.microsoft.com/office/powerpoint/2010/main" val="97604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71"/>
          <p:cNvSpPr txBox="1"/>
          <p:nvPr/>
        </p:nvSpPr>
        <p:spPr>
          <a:xfrm>
            <a:off x="3140575" y="1934125"/>
            <a:ext cx="36870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Assistant"/>
                <a:ea typeface="Assistant"/>
                <a:cs typeface="Assistant"/>
                <a:sym typeface="Assistant"/>
              </a:rPr>
              <a:t>Thank You!</a:t>
            </a:r>
            <a:endParaRPr sz="2500" b="1">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72"/>
          <p:cNvSpPr txBox="1"/>
          <p:nvPr/>
        </p:nvSpPr>
        <p:spPr>
          <a:xfrm>
            <a:off x="2356800" y="1117700"/>
            <a:ext cx="36870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Assistant"/>
                <a:ea typeface="Assistant"/>
                <a:cs typeface="Assistant"/>
                <a:sym typeface="Assistant"/>
              </a:rPr>
              <a:t>Appendix</a:t>
            </a:r>
            <a:endParaRPr sz="2500" b="1">
              <a:latin typeface="Assistant"/>
              <a:ea typeface="Assistant"/>
              <a:cs typeface="Assistant"/>
              <a:sym typeface="Assistan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3"/>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Average Late Aircraft Delays Per Airline</a:t>
            </a:r>
            <a:endParaRPr>
              <a:solidFill>
                <a:schemeClr val="lt1"/>
              </a:solidFill>
              <a:latin typeface="Calibri"/>
              <a:ea typeface="Calibri"/>
              <a:cs typeface="Calibri"/>
              <a:sym typeface="Calibri"/>
            </a:endParaRPr>
          </a:p>
        </p:txBody>
      </p:sp>
      <p:pic>
        <p:nvPicPr>
          <p:cNvPr id="918" name="Google Shape;918;p73"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19" name="Google Shape;919;p73"/>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20" name="Google Shape;920;p73"/>
          <p:cNvSpPr txBox="1"/>
          <p:nvPr/>
        </p:nvSpPr>
        <p:spPr>
          <a:xfrm>
            <a:off x="96100" y="573300"/>
            <a:ext cx="4791600" cy="3764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21" name="Google Shape;921;p73"/>
          <p:cNvSpPr txBox="1"/>
          <p:nvPr/>
        </p:nvSpPr>
        <p:spPr>
          <a:xfrm>
            <a:off x="438250" y="954013"/>
            <a:ext cx="2685900" cy="331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Frontier, Air Wisconsin and GoJet had the most instances of late aircraft delays.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Spirit Airlines had the least aircraft delays.</a:t>
            </a:r>
            <a:endParaRPr>
              <a:solidFill>
                <a:schemeClr val="dk1"/>
              </a:solidFill>
            </a:endParaRPr>
          </a:p>
        </p:txBody>
      </p:sp>
      <p:sp>
        <p:nvSpPr>
          <p:cNvPr id="922" name="Google Shape;922;p73"/>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923" name="Google Shape;923;p73"/>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24" name="Google Shape;924;p73"/>
          <p:cNvSpPr txBox="1"/>
          <p:nvPr/>
        </p:nvSpPr>
        <p:spPr>
          <a:xfrm>
            <a:off x="4860275" y="738400"/>
            <a:ext cx="4008600" cy="39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25" name="Google Shape;925;p73"/>
          <p:cNvPicPr preferRelativeResize="0"/>
          <p:nvPr/>
        </p:nvPicPr>
        <p:blipFill rotWithShape="1">
          <a:blip r:embed="rId4">
            <a:alphaModFix/>
          </a:blip>
          <a:srcRect l="29469" t="20653" r="-13644" b="10891"/>
          <a:stretch/>
        </p:blipFill>
        <p:spPr>
          <a:xfrm>
            <a:off x="3581400" y="1020550"/>
            <a:ext cx="5962874" cy="3102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3"/>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2000">
                <a:solidFill>
                  <a:srgbClr val="FFFFFF"/>
                </a:solidFill>
                <a:latin typeface="Calibri"/>
                <a:ea typeface="Calibri"/>
                <a:cs typeface="Calibri"/>
                <a:sym typeface="Calibri"/>
              </a:rPr>
              <a:t>Project Summary</a:t>
            </a:r>
            <a:endParaRPr sz="1600">
              <a:solidFill>
                <a:schemeClr val="lt1"/>
              </a:solidFill>
            </a:endParaRPr>
          </a:p>
        </p:txBody>
      </p:sp>
      <p:pic>
        <p:nvPicPr>
          <p:cNvPr id="698" name="Google Shape;698;p53"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699" name="Google Shape;699;p53"/>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00" name="Google Shape;700;p53"/>
          <p:cNvSpPr txBox="1"/>
          <p:nvPr/>
        </p:nvSpPr>
        <p:spPr>
          <a:xfrm>
            <a:off x="218975" y="801475"/>
            <a:ext cx="8424300" cy="3928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Business problem</a:t>
            </a:r>
            <a:endParaRPr b="1" dirty="0">
              <a:solidFill>
                <a:schemeClr val="dk1"/>
              </a:solidFill>
              <a:latin typeface="+mn-lt"/>
            </a:endParaRPr>
          </a:p>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Methodology &amp; Tools Used</a:t>
            </a:r>
            <a:endParaRPr b="1" dirty="0">
              <a:solidFill>
                <a:schemeClr val="dk1"/>
              </a:solidFill>
              <a:latin typeface="+mn-lt"/>
            </a:endParaRPr>
          </a:p>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 Exploratory Data Analysis (Understanding the data)</a:t>
            </a:r>
            <a:endParaRPr b="1" dirty="0">
              <a:solidFill>
                <a:schemeClr val="dk1"/>
              </a:solidFill>
              <a:latin typeface="+mn-lt"/>
            </a:endParaRPr>
          </a:p>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Model building &amp; evaluation</a:t>
            </a:r>
            <a:endParaRPr b="1" dirty="0">
              <a:solidFill>
                <a:schemeClr val="dk1"/>
              </a:solidFill>
              <a:latin typeface="+mn-lt"/>
            </a:endParaRPr>
          </a:p>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 Conclusion</a:t>
            </a:r>
            <a:endParaRPr b="1" dirty="0">
              <a:solidFill>
                <a:schemeClr val="dk1"/>
              </a:solidFill>
              <a:latin typeface="+mn-lt"/>
            </a:endParaRPr>
          </a:p>
          <a:p>
            <a:pPr marL="13716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Findings &amp; insights</a:t>
            </a:r>
            <a:endParaRPr b="1" dirty="0">
              <a:solidFill>
                <a:schemeClr val="dk1"/>
              </a:solidFill>
              <a:latin typeface="+mn-lt"/>
            </a:endParaRPr>
          </a:p>
          <a:p>
            <a:pPr marL="13716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Model limitations</a:t>
            </a:r>
            <a:endParaRPr b="1" dirty="0">
              <a:solidFill>
                <a:schemeClr val="dk1"/>
              </a:solidFill>
              <a:latin typeface="+mn-lt"/>
            </a:endParaRPr>
          </a:p>
          <a:p>
            <a:pPr marL="13716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Recommendations</a:t>
            </a:r>
            <a:endParaRPr b="1" dirty="0">
              <a:solidFill>
                <a:schemeClr val="dk1"/>
              </a:solidFill>
              <a:latin typeface="+mn-lt"/>
            </a:endParaRPr>
          </a:p>
          <a:p>
            <a:pPr marL="457200" lvl="0" indent="-317500" algn="l" rtl="0">
              <a:lnSpc>
                <a:spcPct val="150000"/>
              </a:lnSpc>
              <a:spcBef>
                <a:spcPts val="0"/>
              </a:spcBef>
              <a:spcAft>
                <a:spcPts val="0"/>
              </a:spcAft>
              <a:buClr>
                <a:schemeClr val="dk1"/>
              </a:buClr>
              <a:buSzPts val="1400"/>
              <a:buChar char="●"/>
            </a:pPr>
            <a:r>
              <a:rPr lang="en" b="1" dirty="0">
                <a:solidFill>
                  <a:schemeClr val="dk1"/>
                </a:solidFill>
                <a:latin typeface="+mn-lt"/>
              </a:rPr>
              <a:t>Appendix</a:t>
            </a:r>
            <a:endParaRPr b="1" dirty="0">
              <a:solidFill>
                <a:schemeClr val="dk1"/>
              </a:solidFill>
              <a:latin typeface="+mn-lt"/>
            </a:endParaRPr>
          </a:p>
          <a:p>
            <a:pPr marL="914400" lvl="0" indent="0" algn="l" rtl="0">
              <a:lnSpc>
                <a:spcPct val="115000"/>
              </a:lnSpc>
              <a:spcBef>
                <a:spcPts val="800"/>
              </a:spcBef>
              <a:spcAft>
                <a:spcPts val="0"/>
              </a:spcAft>
              <a:buNone/>
            </a:pPr>
            <a:endParaRPr sz="1200" b="1"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E1C3CABE-0D50-6E8F-B8D7-87FCB316AE7B}"/>
              </a:ext>
            </a:extLst>
          </p:cNvPr>
          <p:cNvSpPr txBox="1"/>
          <p:nvPr/>
        </p:nvSpPr>
        <p:spPr>
          <a:xfrm>
            <a:off x="8103765" y="4798503"/>
            <a:ext cx="539510" cy="307777"/>
          </a:xfrm>
          <a:prstGeom prst="rect">
            <a:avLst/>
          </a:prstGeom>
          <a:noFill/>
        </p:spPr>
        <p:txBody>
          <a:bodyPr wrap="square" rtlCol="0">
            <a:spAutoFit/>
          </a:bodyPr>
          <a:lstStyle/>
          <a:p>
            <a:fld id="{8DC54646-2CA4-49FE-A13F-E70E7E2E3605}"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74"/>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Average Carrier Delays Per Airline</a:t>
            </a:r>
            <a:endParaRPr>
              <a:solidFill>
                <a:schemeClr val="lt1"/>
              </a:solidFill>
              <a:latin typeface="Calibri"/>
              <a:ea typeface="Calibri"/>
              <a:cs typeface="Calibri"/>
              <a:sym typeface="Calibri"/>
            </a:endParaRPr>
          </a:p>
        </p:txBody>
      </p:sp>
      <p:pic>
        <p:nvPicPr>
          <p:cNvPr id="932" name="Google Shape;932;p74"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33" name="Google Shape;933;p74"/>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34" name="Google Shape;934;p74"/>
          <p:cNvSpPr txBox="1"/>
          <p:nvPr/>
        </p:nvSpPr>
        <p:spPr>
          <a:xfrm>
            <a:off x="96100" y="573300"/>
            <a:ext cx="4791600" cy="3764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5" name="Google Shape;935;p74"/>
          <p:cNvSpPr txBox="1"/>
          <p:nvPr/>
        </p:nvSpPr>
        <p:spPr>
          <a:xfrm>
            <a:off x="421875" y="795888"/>
            <a:ext cx="2163600" cy="331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Commute Air had the most carrier delays overtime.</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Spirit Airlines had the least delays overtime.</a:t>
            </a:r>
            <a:endParaRPr>
              <a:solidFill>
                <a:schemeClr val="dk1"/>
              </a:solidFill>
            </a:endParaRPr>
          </a:p>
        </p:txBody>
      </p:sp>
      <p:sp>
        <p:nvSpPr>
          <p:cNvPr id="936" name="Google Shape;936;p74"/>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937" name="Google Shape;937;p74"/>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38" name="Google Shape;938;p74"/>
          <p:cNvSpPr txBox="1"/>
          <p:nvPr/>
        </p:nvSpPr>
        <p:spPr>
          <a:xfrm>
            <a:off x="4860275" y="738400"/>
            <a:ext cx="4008600" cy="39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39" name="Google Shape;939;p74"/>
          <p:cNvPicPr preferRelativeResize="0"/>
          <p:nvPr/>
        </p:nvPicPr>
        <p:blipFill rotWithShape="1">
          <a:blip r:embed="rId4">
            <a:alphaModFix/>
          </a:blip>
          <a:srcRect l="29017" t="20408" b="11923"/>
          <a:stretch/>
        </p:blipFill>
        <p:spPr>
          <a:xfrm>
            <a:off x="2754750" y="741150"/>
            <a:ext cx="6389249" cy="3428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5"/>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Number of Flights Per Airline</a:t>
            </a:r>
            <a:endParaRPr>
              <a:solidFill>
                <a:schemeClr val="lt1"/>
              </a:solidFill>
              <a:latin typeface="Calibri"/>
              <a:ea typeface="Calibri"/>
              <a:cs typeface="Calibri"/>
              <a:sym typeface="Calibri"/>
            </a:endParaRPr>
          </a:p>
        </p:txBody>
      </p:sp>
      <p:pic>
        <p:nvPicPr>
          <p:cNvPr id="946" name="Google Shape;946;p75"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47" name="Google Shape;947;p75"/>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48" name="Google Shape;948;p75"/>
          <p:cNvSpPr txBox="1"/>
          <p:nvPr/>
        </p:nvSpPr>
        <p:spPr>
          <a:xfrm>
            <a:off x="96100" y="865425"/>
            <a:ext cx="2783100" cy="376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Median number of flights for the top 5 airlines.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Spirit Airlines had the most flights overtime.</a:t>
            </a:r>
            <a:endParaRPr/>
          </a:p>
          <a:p>
            <a:pPr marL="914400" lvl="1" indent="-317500" algn="l" rtl="0">
              <a:spcBef>
                <a:spcPts val="0"/>
              </a:spcBef>
              <a:spcAft>
                <a:spcPts val="0"/>
              </a:spcAft>
              <a:buSzPts val="1400"/>
              <a:buChar char="-"/>
            </a:pPr>
            <a:r>
              <a:rPr lang="en"/>
              <a:t>Interesting to observe given that they had the least carrier and late aircraft delays.</a:t>
            </a:r>
            <a:endParaRPr/>
          </a:p>
          <a:p>
            <a:pPr marL="457200" lvl="0" indent="-317500" algn="l" rtl="0">
              <a:spcBef>
                <a:spcPts val="0"/>
              </a:spcBef>
              <a:spcAft>
                <a:spcPts val="0"/>
              </a:spcAft>
              <a:buSzPts val="1400"/>
              <a:buChar char="-"/>
            </a:pPr>
            <a:endParaRPr/>
          </a:p>
        </p:txBody>
      </p:sp>
      <p:sp>
        <p:nvSpPr>
          <p:cNvPr id="949" name="Google Shape;949;p75"/>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950" name="Google Shape;950;p75"/>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951" name="Google Shape;951;p75"/>
          <p:cNvSpPr txBox="1"/>
          <p:nvPr/>
        </p:nvSpPr>
        <p:spPr>
          <a:xfrm>
            <a:off x="4860275" y="738400"/>
            <a:ext cx="4008600" cy="39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52" name="Google Shape;952;p75"/>
          <p:cNvPicPr preferRelativeResize="0"/>
          <p:nvPr/>
        </p:nvPicPr>
        <p:blipFill rotWithShape="1">
          <a:blip r:embed="rId4">
            <a:alphaModFix/>
          </a:blip>
          <a:srcRect l="29015" t="20083" r="12392" b="12567"/>
          <a:stretch/>
        </p:blipFill>
        <p:spPr>
          <a:xfrm>
            <a:off x="3271150" y="865425"/>
            <a:ext cx="5274125" cy="341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6"/>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Covid Analysis (Part 2)</a:t>
            </a:r>
            <a:endParaRPr sz="1600">
              <a:solidFill>
                <a:schemeClr val="lt1"/>
              </a:solidFill>
              <a:latin typeface="Calibri"/>
              <a:ea typeface="Calibri"/>
              <a:cs typeface="Calibri"/>
              <a:sym typeface="Calibri"/>
            </a:endParaRPr>
          </a:p>
        </p:txBody>
      </p:sp>
      <p:pic>
        <p:nvPicPr>
          <p:cNvPr id="959" name="Google Shape;959;p76"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60" name="Google Shape;960;p76"/>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61" name="Google Shape;961;p76"/>
          <p:cNvSpPr txBox="1"/>
          <p:nvPr/>
        </p:nvSpPr>
        <p:spPr>
          <a:xfrm>
            <a:off x="218975" y="803400"/>
            <a:ext cx="2921700" cy="37737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Arrival delays per destination state.</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Top 5 states </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Florida (42 674)</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Hawaii (33 981)</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Illinois (19 203)</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Colorado (18 657)</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Nevada (14 240)</a:t>
            </a:r>
            <a:endParaRPr sz="1500">
              <a:solidFill>
                <a:schemeClr val="dk1"/>
              </a:solidFill>
              <a:latin typeface="Calibri"/>
              <a:ea typeface="Calibri"/>
              <a:cs typeface="Calibri"/>
              <a:sym typeface="Calibri"/>
            </a:endParaRPr>
          </a:p>
        </p:txBody>
      </p:sp>
      <p:pic>
        <p:nvPicPr>
          <p:cNvPr id="962" name="Google Shape;962;p76"/>
          <p:cNvPicPr preferRelativeResize="0"/>
          <p:nvPr/>
        </p:nvPicPr>
        <p:blipFill>
          <a:blip r:embed="rId4">
            <a:alphaModFix/>
          </a:blip>
          <a:stretch>
            <a:fillRect/>
          </a:stretch>
        </p:blipFill>
        <p:spPr>
          <a:xfrm>
            <a:off x="3348725" y="871525"/>
            <a:ext cx="5581650" cy="340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77"/>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Covid Analysis (Part 2)</a:t>
            </a:r>
            <a:endParaRPr sz="1600">
              <a:solidFill>
                <a:schemeClr val="lt1"/>
              </a:solidFill>
              <a:latin typeface="Calibri"/>
              <a:ea typeface="Calibri"/>
              <a:cs typeface="Calibri"/>
              <a:sym typeface="Calibri"/>
            </a:endParaRPr>
          </a:p>
        </p:txBody>
      </p:sp>
      <p:pic>
        <p:nvPicPr>
          <p:cNvPr id="969" name="Google Shape;969;p77"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70" name="Google Shape;970;p77"/>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71" name="Google Shape;971;p77"/>
          <p:cNvSpPr txBox="1"/>
          <p:nvPr/>
        </p:nvSpPr>
        <p:spPr>
          <a:xfrm>
            <a:off x="0" y="1532263"/>
            <a:ext cx="3434400" cy="2163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Arrival delays with respect to operating airlines </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Florida and Illinois have the most delays.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Nevada and Colorado have the least delays.</a:t>
            </a:r>
            <a:endParaRPr sz="1500">
              <a:solidFill>
                <a:schemeClr val="dk1"/>
              </a:solidFill>
              <a:latin typeface="Calibri"/>
              <a:ea typeface="Calibri"/>
              <a:cs typeface="Calibri"/>
              <a:sym typeface="Calibri"/>
            </a:endParaRPr>
          </a:p>
          <a:p>
            <a:pPr marL="914400" lvl="1"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Most delays in Colorado come from Frontier.</a:t>
            </a:r>
            <a:endParaRPr sz="1500">
              <a:solidFill>
                <a:schemeClr val="dk1"/>
              </a:solidFill>
              <a:latin typeface="Calibri"/>
              <a:ea typeface="Calibri"/>
              <a:cs typeface="Calibri"/>
              <a:sym typeface="Calibri"/>
            </a:endParaRPr>
          </a:p>
        </p:txBody>
      </p:sp>
      <p:pic>
        <p:nvPicPr>
          <p:cNvPr id="972" name="Google Shape;972;p77"/>
          <p:cNvPicPr preferRelativeResize="0"/>
          <p:nvPr/>
        </p:nvPicPr>
        <p:blipFill>
          <a:blip r:embed="rId4">
            <a:alphaModFix/>
          </a:blip>
          <a:stretch>
            <a:fillRect/>
          </a:stretch>
        </p:blipFill>
        <p:spPr>
          <a:xfrm>
            <a:off x="3653500" y="999550"/>
            <a:ext cx="5200650" cy="338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8"/>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Covid Analysis (Part 2)</a:t>
            </a:r>
            <a:endParaRPr sz="1600">
              <a:solidFill>
                <a:schemeClr val="lt1"/>
              </a:solidFill>
              <a:latin typeface="Calibri"/>
              <a:ea typeface="Calibri"/>
              <a:cs typeface="Calibri"/>
              <a:sym typeface="Calibri"/>
            </a:endParaRPr>
          </a:p>
        </p:txBody>
      </p:sp>
      <p:pic>
        <p:nvPicPr>
          <p:cNvPr id="979" name="Google Shape;979;p78"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80" name="Google Shape;980;p78"/>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81" name="Google Shape;981;p78"/>
          <p:cNvSpPr txBox="1"/>
          <p:nvPr/>
        </p:nvSpPr>
        <p:spPr>
          <a:xfrm>
            <a:off x="218975" y="1499563"/>
            <a:ext cx="2970600" cy="222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Instances of different delay types for each airline.</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Frontier (F9), Allegiant Air (G4) and Spirit Airlines (NK) stand out.</a:t>
            </a:r>
            <a:endParaRPr sz="15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5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500">
              <a:solidFill>
                <a:schemeClr val="dk1"/>
              </a:solidFill>
              <a:latin typeface="Calibri"/>
              <a:ea typeface="Calibri"/>
              <a:cs typeface="Calibri"/>
              <a:sym typeface="Calibri"/>
            </a:endParaRPr>
          </a:p>
        </p:txBody>
      </p:sp>
      <p:pic>
        <p:nvPicPr>
          <p:cNvPr id="982" name="Google Shape;982;p78"/>
          <p:cNvPicPr preferRelativeResize="0"/>
          <p:nvPr/>
        </p:nvPicPr>
        <p:blipFill>
          <a:blip r:embed="rId4">
            <a:alphaModFix/>
          </a:blip>
          <a:stretch>
            <a:fillRect/>
          </a:stretch>
        </p:blipFill>
        <p:spPr>
          <a:xfrm>
            <a:off x="3325475" y="1082652"/>
            <a:ext cx="5557761" cy="33660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9"/>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Departure Delay vs Arrival Delay</a:t>
            </a:r>
            <a:endParaRPr>
              <a:solidFill>
                <a:schemeClr val="lt1"/>
              </a:solidFill>
              <a:latin typeface="Calibri"/>
              <a:ea typeface="Calibri"/>
              <a:cs typeface="Calibri"/>
              <a:sym typeface="Calibri"/>
            </a:endParaRPr>
          </a:p>
        </p:txBody>
      </p:sp>
      <p:pic>
        <p:nvPicPr>
          <p:cNvPr id="989" name="Google Shape;989;p79"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990" name="Google Shape;990;p79"/>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991" name="Google Shape;991;p79"/>
          <p:cNvSpPr txBox="1"/>
          <p:nvPr/>
        </p:nvSpPr>
        <p:spPr>
          <a:xfrm>
            <a:off x="96100" y="573300"/>
            <a:ext cx="4791600" cy="3764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92" name="Google Shape;992;p79"/>
          <p:cNvSpPr txBox="1"/>
          <p:nvPr/>
        </p:nvSpPr>
        <p:spPr>
          <a:xfrm>
            <a:off x="421900" y="772400"/>
            <a:ext cx="4008600" cy="331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solidFill>
                <a:schemeClr val="dk1"/>
              </a:solidFill>
            </a:endParaRPr>
          </a:p>
        </p:txBody>
      </p:sp>
      <p:sp>
        <p:nvSpPr>
          <p:cNvPr id="993" name="Google Shape;993;p79"/>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994" name="Google Shape;994;p79"/>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5" name="Google Shape;995;p79"/>
          <p:cNvPicPr preferRelativeResize="0"/>
          <p:nvPr/>
        </p:nvPicPr>
        <p:blipFill>
          <a:blip r:embed="rId4">
            <a:alphaModFix/>
          </a:blip>
          <a:stretch>
            <a:fillRect/>
          </a:stretch>
        </p:blipFill>
        <p:spPr>
          <a:xfrm>
            <a:off x="218975" y="772400"/>
            <a:ext cx="6558121" cy="3565599"/>
          </a:xfrm>
          <a:prstGeom prst="rect">
            <a:avLst/>
          </a:prstGeom>
          <a:noFill/>
          <a:ln>
            <a:noFill/>
          </a:ln>
        </p:spPr>
      </p:pic>
      <p:sp>
        <p:nvSpPr>
          <p:cNvPr id="996" name="Google Shape;996;p79"/>
          <p:cNvSpPr txBox="1"/>
          <p:nvPr/>
        </p:nvSpPr>
        <p:spPr>
          <a:xfrm>
            <a:off x="6893400" y="874950"/>
            <a:ext cx="1972500" cy="40815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Comparing the departure delay and arrival delay for each of the airlines.</a:t>
            </a:r>
            <a:endParaRPr sz="1300"/>
          </a:p>
          <a:p>
            <a:pPr marL="457200" lvl="0" indent="-311150" algn="l" rtl="0">
              <a:spcBef>
                <a:spcPts val="0"/>
              </a:spcBef>
              <a:spcAft>
                <a:spcPts val="0"/>
              </a:spcAft>
              <a:buSzPts val="1300"/>
              <a:buChar char="-"/>
            </a:pPr>
            <a:r>
              <a:rPr lang="en" sz="1300"/>
              <a:t>The green shaded part represents the departure delay and this shows that Frontier airline has more departure delays than arrival delays which means they manage to cover the delayed departure time always.</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8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Model Updates</a:t>
            </a:r>
            <a:endParaRPr sz="1600">
              <a:solidFill>
                <a:schemeClr val="lt1"/>
              </a:solidFill>
              <a:latin typeface="Calibri"/>
              <a:ea typeface="Calibri"/>
              <a:cs typeface="Calibri"/>
              <a:sym typeface="Calibri"/>
            </a:endParaRPr>
          </a:p>
        </p:txBody>
      </p:sp>
      <p:pic>
        <p:nvPicPr>
          <p:cNvPr id="1003" name="Google Shape;1003;p8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04" name="Google Shape;1004;p80"/>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05" name="Google Shape;1005;p80"/>
          <p:cNvSpPr txBox="1"/>
          <p:nvPr/>
        </p:nvSpPr>
        <p:spPr>
          <a:xfrm>
            <a:off x="218975" y="803400"/>
            <a:ext cx="8247300" cy="350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Plan of action as per the last week</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Exploring Additional Features through Variable Combinations:</a:t>
            </a:r>
            <a:endParaRPr sz="1200" b="1">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next focus in the analysis is to identify various combinations of variables that can be utilized to generate additional features.</a:t>
            </a: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Standardizing Numeric Columns: </a:t>
            </a:r>
            <a:endParaRPr sz="1200" b="1">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will standardize the numerical columns that we have considered in our study.</a:t>
            </a: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Identifying Important Key Column Variables: </a:t>
            </a:r>
            <a:endParaRPr sz="1200" b="1">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will conduct a thorough analysis of important column variables that require consideration.</a:t>
            </a: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Model Testing and Selection: </a:t>
            </a:r>
            <a:endParaRPr sz="1200" b="1">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Various models will undergo testing and we will determine the best-performing one for our needs.</a:t>
            </a:r>
            <a:endParaRPr sz="12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81"/>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Model Updates- Model execution(Failure)</a:t>
            </a:r>
            <a:endParaRPr sz="1600">
              <a:solidFill>
                <a:schemeClr val="lt1"/>
              </a:solidFill>
              <a:latin typeface="Calibri"/>
              <a:ea typeface="Calibri"/>
              <a:cs typeface="Calibri"/>
              <a:sym typeface="Calibri"/>
            </a:endParaRPr>
          </a:p>
        </p:txBody>
      </p:sp>
      <p:pic>
        <p:nvPicPr>
          <p:cNvPr id="1012" name="Google Shape;1012;p81"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13" name="Google Shape;1013;p81"/>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14" name="Google Shape;1014;p81"/>
          <p:cNvSpPr txBox="1"/>
          <p:nvPr/>
        </p:nvSpPr>
        <p:spPr>
          <a:xfrm>
            <a:off x="218975" y="803400"/>
            <a:ext cx="8247300" cy="3501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endParaRPr sz="1200" b="1">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endParaRPr sz="1200" b="1">
              <a:solidFill>
                <a:schemeClr val="dk1"/>
              </a:solidFill>
              <a:latin typeface="Calibri"/>
              <a:ea typeface="Calibri"/>
              <a:cs typeface="Calibri"/>
              <a:sym typeface="Calibri"/>
            </a:endParaRPr>
          </a:p>
        </p:txBody>
      </p:sp>
      <p:pic>
        <p:nvPicPr>
          <p:cNvPr id="1015" name="Google Shape;1015;p81"/>
          <p:cNvPicPr preferRelativeResize="0"/>
          <p:nvPr/>
        </p:nvPicPr>
        <p:blipFill>
          <a:blip r:embed="rId4">
            <a:alphaModFix/>
          </a:blip>
          <a:stretch>
            <a:fillRect/>
          </a:stretch>
        </p:blipFill>
        <p:spPr>
          <a:xfrm>
            <a:off x="389700" y="1087375"/>
            <a:ext cx="2457900" cy="3140666"/>
          </a:xfrm>
          <a:prstGeom prst="rect">
            <a:avLst/>
          </a:prstGeom>
          <a:noFill/>
          <a:ln>
            <a:noFill/>
          </a:ln>
        </p:spPr>
      </p:pic>
      <p:pic>
        <p:nvPicPr>
          <p:cNvPr id="1016" name="Google Shape;1016;p81"/>
          <p:cNvPicPr preferRelativeResize="0"/>
          <p:nvPr/>
        </p:nvPicPr>
        <p:blipFill>
          <a:blip r:embed="rId5">
            <a:alphaModFix/>
          </a:blip>
          <a:stretch>
            <a:fillRect/>
          </a:stretch>
        </p:blipFill>
        <p:spPr>
          <a:xfrm>
            <a:off x="3176325" y="1087375"/>
            <a:ext cx="2457900" cy="2746200"/>
          </a:xfrm>
          <a:prstGeom prst="rect">
            <a:avLst/>
          </a:prstGeom>
          <a:noFill/>
          <a:ln>
            <a:noFill/>
          </a:ln>
        </p:spPr>
      </p:pic>
      <p:sp>
        <p:nvSpPr>
          <p:cNvPr id="1017" name="Google Shape;1017;p81"/>
          <p:cNvSpPr txBox="1"/>
          <p:nvPr/>
        </p:nvSpPr>
        <p:spPr>
          <a:xfrm>
            <a:off x="5831325" y="1057025"/>
            <a:ext cx="2457900" cy="2746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Using the Decision Trees algorithm to do the ML model.</a:t>
            </a:r>
            <a:endParaRPr/>
          </a:p>
          <a:p>
            <a:pPr marL="457200" lvl="0" indent="-317500" algn="l" rtl="0">
              <a:spcBef>
                <a:spcPts val="0"/>
              </a:spcBef>
              <a:spcAft>
                <a:spcPts val="0"/>
              </a:spcAft>
              <a:buSzPts val="1400"/>
              <a:buChar char="-"/>
            </a:pPr>
            <a:r>
              <a:rPr lang="en"/>
              <a:t>After model execution when we calculated the confusion matrix the sensitivity and specificity for the model is coming out as 1. This clearly states that the model is overfit.</a:t>
            </a:r>
            <a:endParaRPr/>
          </a:p>
        </p:txBody>
      </p:sp>
      <p:pic>
        <p:nvPicPr>
          <p:cNvPr id="1018" name="Google Shape;1018;p81"/>
          <p:cNvPicPr preferRelativeResize="0"/>
          <p:nvPr/>
        </p:nvPicPr>
        <p:blipFill>
          <a:blip r:embed="rId6">
            <a:alphaModFix/>
          </a:blip>
          <a:stretch>
            <a:fillRect/>
          </a:stretch>
        </p:blipFill>
        <p:spPr>
          <a:xfrm>
            <a:off x="2943048" y="3894274"/>
            <a:ext cx="4019076" cy="97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pic>
        <p:nvPicPr>
          <p:cNvPr id="1023" name="Google Shape;1023;p82"/>
          <p:cNvPicPr preferRelativeResize="0"/>
          <p:nvPr/>
        </p:nvPicPr>
        <p:blipFill>
          <a:blip r:embed="rId3">
            <a:alphaModFix/>
          </a:blip>
          <a:stretch>
            <a:fillRect/>
          </a:stretch>
        </p:blipFill>
        <p:spPr>
          <a:xfrm>
            <a:off x="-131650" y="-7625"/>
            <a:ext cx="9275651" cy="5151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83"/>
          <p:cNvPicPr preferRelativeResize="0"/>
          <p:nvPr/>
        </p:nvPicPr>
        <p:blipFill>
          <a:blip r:embed="rId3">
            <a:alphaModFix/>
          </a:blip>
          <a:stretch>
            <a:fillRect/>
          </a:stretch>
        </p:blipFill>
        <p:spPr>
          <a:xfrm>
            <a:off x="0" y="66548"/>
            <a:ext cx="9296400" cy="5236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4"/>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dirty="0">
                <a:solidFill>
                  <a:srgbClr val="FFFFFF"/>
                </a:solidFill>
              </a:rPr>
              <a:t>Business Problem</a:t>
            </a:r>
            <a:endParaRPr sz="2000" dirty="0">
              <a:solidFill>
                <a:schemeClr val="lt1"/>
              </a:solidFill>
              <a:latin typeface="Calibri"/>
              <a:ea typeface="Calibri"/>
              <a:cs typeface="Calibri"/>
              <a:sym typeface="Calibri"/>
            </a:endParaRPr>
          </a:p>
        </p:txBody>
      </p:sp>
      <p:pic>
        <p:nvPicPr>
          <p:cNvPr id="707" name="Google Shape;707;p54"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08" name="Google Shape;708;p54"/>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09" name="Google Shape;709;p54"/>
          <p:cNvSpPr txBox="1"/>
          <p:nvPr/>
        </p:nvSpPr>
        <p:spPr>
          <a:xfrm>
            <a:off x="218965" y="1038291"/>
            <a:ext cx="8253906" cy="344142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dirty="0">
                <a:solidFill>
                  <a:schemeClr val="dk1"/>
                </a:solidFill>
                <a:latin typeface="+mn-lt"/>
                <a:ea typeface="Calibri"/>
                <a:cs typeface="Calibri"/>
                <a:sym typeface="Calibri"/>
              </a:rPr>
              <a:t>Background:</a:t>
            </a:r>
            <a:endParaRPr sz="1200" b="1" u="sng" dirty="0">
              <a:solidFill>
                <a:schemeClr val="dk1"/>
              </a:solidFill>
              <a:latin typeface="+mn-lt"/>
              <a:ea typeface="Calibri"/>
              <a:cs typeface="Calibri"/>
              <a:sym typeface="Calibri"/>
            </a:endParaRPr>
          </a:p>
          <a:p>
            <a:pPr marL="0" lvl="0" indent="0" algn="l" rtl="0">
              <a:lnSpc>
                <a:spcPct val="115000"/>
              </a:lnSpc>
              <a:spcBef>
                <a:spcPts val="0"/>
              </a:spcBef>
              <a:spcAft>
                <a:spcPts val="0"/>
              </a:spcAft>
              <a:buNone/>
            </a:pPr>
            <a:endParaRPr sz="1200" b="1" u="sng" dirty="0">
              <a:solidFill>
                <a:schemeClr val="dk1"/>
              </a:solidFill>
              <a:latin typeface="+mn-lt"/>
              <a:ea typeface="Calibri"/>
              <a:cs typeface="Calibri"/>
              <a:sym typeface="Calibri"/>
            </a:endParaRPr>
          </a:p>
          <a:p>
            <a:pPr marL="0" lvl="0" indent="0" algn="l" rtl="0">
              <a:lnSpc>
                <a:spcPct val="115000"/>
              </a:lnSpc>
              <a:spcBef>
                <a:spcPts val="0"/>
              </a:spcBef>
              <a:spcAft>
                <a:spcPts val="0"/>
              </a:spcAft>
              <a:buNone/>
            </a:pPr>
            <a:r>
              <a:rPr lang="en" sz="1200" dirty="0">
                <a:solidFill>
                  <a:schemeClr val="dk1"/>
                </a:solidFill>
                <a:latin typeface="+mn-lt"/>
                <a:ea typeface="Calibri"/>
                <a:cs typeface="Calibri"/>
                <a:sym typeface="Calibri"/>
              </a:rPr>
              <a:t>Arrival performance is critical for the economic success of airlines and the satisfaction of their customers.</a:t>
            </a:r>
            <a:endParaRPr sz="1200" dirty="0">
              <a:solidFill>
                <a:schemeClr val="dk1"/>
              </a:solidFill>
              <a:latin typeface="+mn-lt"/>
              <a:ea typeface="Calibri"/>
              <a:cs typeface="Calibri"/>
              <a:sym typeface="Calibri"/>
            </a:endParaRPr>
          </a:p>
          <a:p>
            <a:pPr marL="0" lvl="0" indent="0" algn="l" rtl="0">
              <a:lnSpc>
                <a:spcPct val="115000"/>
              </a:lnSpc>
              <a:spcBef>
                <a:spcPts val="0"/>
              </a:spcBef>
              <a:spcAft>
                <a:spcPts val="0"/>
              </a:spcAft>
              <a:buNone/>
            </a:pPr>
            <a:r>
              <a:rPr lang="en" sz="1200" dirty="0">
                <a:solidFill>
                  <a:schemeClr val="dk1"/>
                </a:solidFill>
                <a:latin typeface="+mn-lt"/>
                <a:ea typeface="Calibri"/>
                <a:cs typeface="Calibri"/>
                <a:sym typeface="Calibri"/>
              </a:rPr>
              <a:t>Airlines need the proper insight to improve performance, retain customers and remain competitive.</a:t>
            </a:r>
            <a:endParaRPr sz="1200" b="1" u="sng" dirty="0">
              <a:solidFill>
                <a:schemeClr val="dk1"/>
              </a:solidFill>
              <a:latin typeface="+mn-lt"/>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b="1" u="sng" dirty="0">
              <a:solidFill>
                <a:schemeClr val="dk1"/>
              </a:solidFill>
              <a:latin typeface="+mn-lt"/>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u="sng" dirty="0">
                <a:solidFill>
                  <a:schemeClr val="dk1"/>
                </a:solidFill>
                <a:latin typeface="+mn-lt"/>
                <a:ea typeface="Calibri"/>
                <a:cs typeface="Calibri"/>
                <a:sym typeface="Calibri"/>
              </a:rPr>
              <a:t>Problem Statement:</a:t>
            </a:r>
            <a:endParaRPr sz="1200" b="1" u="sng" dirty="0">
              <a:solidFill>
                <a:schemeClr val="dk1"/>
              </a:solidFill>
              <a:latin typeface="+mn-lt"/>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mn-lt"/>
                <a:ea typeface="Calibri"/>
                <a:cs typeface="Calibri"/>
                <a:sym typeface="Calibri"/>
              </a:rPr>
              <a:t>Amongst the different variables in the dataset, we will be focusing on essential features like Operating Airline, Wheels On time, Wheels Off time, Taxi Out time, Taxi In time, The Arrival Time and Departure Time, and will be predicting the Arrival delays.</a:t>
            </a:r>
            <a:endParaRPr sz="1200" dirty="0">
              <a:solidFill>
                <a:schemeClr val="dk1"/>
              </a:solidFill>
              <a:latin typeface="+mn-lt"/>
              <a:ea typeface="Calibri"/>
              <a:cs typeface="Calibri"/>
              <a:sym typeface="Calibri"/>
            </a:endParaRPr>
          </a:p>
          <a:p>
            <a:pPr marL="0" lvl="0" indent="0" algn="l" rtl="0">
              <a:lnSpc>
                <a:spcPct val="115000"/>
              </a:lnSpc>
              <a:spcBef>
                <a:spcPts val="800"/>
              </a:spcBef>
              <a:spcAft>
                <a:spcPts val="0"/>
              </a:spcAft>
              <a:buNone/>
            </a:pPr>
            <a:r>
              <a:rPr lang="en" sz="1200" b="1" u="sng" dirty="0">
                <a:solidFill>
                  <a:schemeClr val="dk1"/>
                </a:solidFill>
                <a:latin typeface="+mn-lt"/>
                <a:ea typeface="Calibri"/>
                <a:cs typeface="Calibri"/>
                <a:sym typeface="Calibri"/>
              </a:rPr>
              <a:t>Objectives &amp; Research Questions</a:t>
            </a:r>
            <a:endParaRPr sz="1200" b="1" u="sng" dirty="0">
              <a:solidFill>
                <a:schemeClr val="dk1"/>
              </a:solidFill>
              <a:latin typeface="+mn-lt"/>
              <a:ea typeface="Calibri"/>
              <a:cs typeface="Calibri"/>
              <a:sym typeface="Calibri"/>
            </a:endParaRPr>
          </a:p>
          <a:p>
            <a:pPr marL="457200" lvl="0" indent="-304800" algn="l" rtl="0">
              <a:lnSpc>
                <a:spcPct val="115000"/>
              </a:lnSpc>
              <a:spcBef>
                <a:spcPts val="800"/>
              </a:spcBef>
              <a:spcAft>
                <a:spcPts val="0"/>
              </a:spcAft>
              <a:buClr>
                <a:schemeClr val="dk1"/>
              </a:buClr>
              <a:buSzPts val="1200"/>
              <a:buFont typeface="Calibri"/>
              <a:buChar char="-"/>
            </a:pPr>
            <a:r>
              <a:rPr lang="en" sz="1200" dirty="0">
                <a:solidFill>
                  <a:schemeClr val="dk1"/>
                </a:solidFill>
                <a:latin typeface="+mn-lt"/>
                <a:ea typeface="Calibri"/>
                <a:cs typeface="Calibri"/>
                <a:sym typeface="Calibri"/>
              </a:rPr>
              <a:t>Which airlines are the most likely to have delays?</a:t>
            </a:r>
            <a:endParaRPr sz="1200" dirty="0">
              <a:solidFill>
                <a:schemeClr val="dk1"/>
              </a:solidFill>
              <a:latin typeface="+mn-lt"/>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mn-lt"/>
                <a:ea typeface="Calibri"/>
                <a:cs typeface="Calibri"/>
                <a:sym typeface="Calibri"/>
              </a:rPr>
              <a:t>Which airports experienced the most delays?</a:t>
            </a:r>
            <a:endParaRPr sz="1200" dirty="0">
              <a:solidFill>
                <a:schemeClr val="dk1"/>
              </a:solidFill>
              <a:latin typeface="+mn-lt"/>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mn-lt"/>
                <a:ea typeface="Calibri"/>
                <a:cs typeface="Calibri"/>
                <a:sym typeface="Calibri"/>
              </a:rPr>
              <a:t>Are there unique trends in airlines’ arrival performance over the years?</a:t>
            </a:r>
            <a:endParaRPr sz="1200" dirty="0">
              <a:solidFill>
                <a:schemeClr val="dk1"/>
              </a:solidFill>
              <a:latin typeface="+mn-lt"/>
              <a:ea typeface="Calibri"/>
              <a:cs typeface="Calibri"/>
              <a:sym typeface="Calibri"/>
            </a:endParaRPr>
          </a:p>
        </p:txBody>
      </p:sp>
      <p:sp>
        <p:nvSpPr>
          <p:cNvPr id="2" name="TextBox 1">
            <a:extLst>
              <a:ext uri="{FF2B5EF4-FFF2-40B4-BE49-F238E27FC236}">
                <a16:creationId xmlns:a16="http://schemas.microsoft.com/office/drawing/2014/main" id="{BD8CA3BC-A276-FFD8-8EA6-F93E93E0BE7D}"/>
              </a:ext>
            </a:extLst>
          </p:cNvPr>
          <p:cNvSpPr txBox="1"/>
          <p:nvPr/>
        </p:nvSpPr>
        <p:spPr>
          <a:xfrm>
            <a:off x="8086987" y="4739780"/>
            <a:ext cx="687897" cy="307777"/>
          </a:xfrm>
          <a:prstGeom prst="rect">
            <a:avLst/>
          </a:prstGeom>
          <a:noFill/>
        </p:spPr>
        <p:txBody>
          <a:bodyPr wrap="square" rtlCol="0">
            <a:spAutoFit/>
          </a:bodyPr>
          <a:lstStyle/>
          <a:p>
            <a:fld id="{CA8D1BA2-C1C5-4F92-9F3F-AA7FC95C2336}"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p84"/>
          <p:cNvPicPr preferRelativeResize="0"/>
          <p:nvPr/>
        </p:nvPicPr>
        <p:blipFill>
          <a:blip r:embed="rId3">
            <a:alphaModFix/>
          </a:blip>
          <a:stretch>
            <a:fillRect/>
          </a:stretch>
        </p:blipFill>
        <p:spPr>
          <a:xfrm>
            <a:off x="-118132" y="0"/>
            <a:ext cx="9262133" cy="5217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86"/>
          <p:cNvPicPr preferRelativeResize="0"/>
          <p:nvPr/>
        </p:nvPicPr>
        <p:blipFill>
          <a:blip r:embed="rId3">
            <a:alphaModFix/>
          </a:blip>
          <a:stretch>
            <a:fillRect/>
          </a:stretch>
        </p:blipFill>
        <p:spPr>
          <a:xfrm>
            <a:off x="0" y="-88435"/>
            <a:ext cx="9144000" cy="53061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9"/>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Predictive Model - Data Preparation</a:t>
            </a:r>
            <a:endParaRPr sz="1600">
              <a:solidFill>
                <a:schemeClr val="lt1"/>
              </a:solidFill>
              <a:latin typeface="Calibri"/>
              <a:ea typeface="Calibri"/>
              <a:cs typeface="Calibri"/>
              <a:sym typeface="Calibri"/>
            </a:endParaRPr>
          </a:p>
        </p:txBody>
      </p:sp>
      <p:pic>
        <p:nvPicPr>
          <p:cNvPr id="1059" name="Google Shape;1059;p89"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60" name="Google Shape;1060;p89"/>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1061" name="Google Shape;1061;p89"/>
          <p:cNvPicPr preferRelativeResize="0"/>
          <p:nvPr/>
        </p:nvPicPr>
        <p:blipFill>
          <a:blip r:embed="rId4">
            <a:alphaModFix/>
          </a:blip>
          <a:stretch>
            <a:fillRect/>
          </a:stretch>
        </p:blipFill>
        <p:spPr>
          <a:xfrm>
            <a:off x="255000" y="686600"/>
            <a:ext cx="4475826" cy="1601900"/>
          </a:xfrm>
          <a:prstGeom prst="rect">
            <a:avLst/>
          </a:prstGeom>
          <a:noFill/>
          <a:ln>
            <a:noFill/>
          </a:ln>
        </p:spPr>
      </p:pic>
      <p:pic>
        <p:nvPicPr>
          <p:cNvPr id="1062" name="Google Shape;1062;p89"/>
          <p:cNvPicPr preferRelativeResize="0"/>
          <p:nvPr/>
        </p:nvPicPr>
        <p:blipFill>
          <a:blip r:embed="rId5">
            <a:alphaModFix/>
          </a:blip>
          <a:stretch>
            <a:fillRect/>
          </a:stretch>
        </p:blipFill>
        <p:spPr>
          <a:xfrm>
            <a:off x="3028700" y="2680825"/>
            <a:ext cx="6039099" cy="1880950"/>
          </a:xfrm>
          <a:prstGeom prst="rect">
            <a:avLst/>
          </a:prstGeom>
          <a:noFill/>
          <a:ln>
            <a:noFill/>
          </a:ln>
        </p:spPr>
      </p:pic>
      <p:sp>
        <p:nvSpPr>
          <p:cNvPr id="1063" name="Google Shape;1063;p89"/>
          <p:cNvSpPr/>
          <p:nvPr/>
        </p:nvSpPr>
        <p:spPr>
          <a:xfrm>
            <a:off x="4828750" y="845850"/>
            <a:ext cx="2692800" cy="626700"/>
          </a:xfrm>
          <a:prstGeom prst="wedgeRoundRectCallout">
            <a:avLst>
              <a:gd name="adj1" fmla="val -52891"/>
              <a:gd name="adj2" fmla="val 127987"/>
              <a:gd name="adj3" fmla="val 0"/>
            </a:avLst>
          </a:prstGeom>
          <a:solidFill>
            <a:srgbClr val="98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Removing rows where these columns have values</a:t>
            </a:r>
            <a:endParaRPr/>
          </a:p>
        </p:txBody>
      </p:sp>
      <p:sp>
        <p:nvSpPr>
          <p:cNvPr id="1064" name="Google Shape;1064;p89"/>
          <p:cNvSpPr/>
          <p:nvPr/>
        </p:nvSpPr>
        <p:spPr>
          <a:xfrm>
            <a:off x="421775" y="3025075"/>
            <a:ext cx="2454300" cy="700200"/>
          </a:xfrm>
          <a:prstGeom prst="wedgeRoundRectCallout">
            <a:avLst>
              <a:gd name="adj1" fmla="val 54771"/>
              <a:gd name="adj2" fmla="val 84205"/>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Parsing Time data columns in order to use them in Models</a:t>
            </a:r>
            <a:endParaRPr/>
          </a:p>
        </p:txBody>
      </p:sp>
      <p:sp>
        <p:nvSpPr>
          <p:cNvPr id="1065" name="Google Shape;1065;p89"/>
          <p:cNvSpPr/>
          <p:nvPr/>
        </p:nvSpPr>
        <p:spPr>
          <a:xfrm>
            <a:off x="6062050" y="1535025"/>
            <a:ext cx="1192800" cy="408000"/>
          </a:xfrm>
          <a:prstGeom prst="wedgeRoundRectCallout">
            <a:avLst>
              <a:gd name="adj1" fmla="val -26022"/>
              <a:gd name="adj2" fmla="val 51295"/>
              <a:gd name="adj3" fmla="val 0"/>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Step.1.</a:t>
            </a:r>
            <a:endParaRPr/>
          </a:p>
        </p:txBody>
      </p:sp>
      <p:sp>
        <p:nvSpPr>
          <p:cNvPr id="1066" name="Google Shape;1066;p89"/>
          <p:cNvSpPr/>
          <p:nvPr/>
        </p:nvSpPr>
        <p:spPr>
          <a:xfrm>
            <a:off x="545250" y="3849750"/>
            <a:ext cx="1192800" cy="408000"/>
          </a:xfrm>
          <a:prstGeom prst="wedgeRoundRectCallout">
            <a:avLst>
              <a:gd name="adj1" fmla="val -26022"/>
              <a:gd name="adj2" fmla="val 51295"/>
              <a:gd name="adj3" fmla="val 0"/>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Step.2.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9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Predictive Model - Data Preparation</a:t>
            </a:r>
            <a:endParaRPr sz="1600">
              <a:solidFill>
                <a:schemeClr val="lt1"/>
              </a:solidFill>
            </a:endParaRPr>
          </a:p>
        </p:txBody>
      </p:sp>
      <p:pic>
        <p:nvPicPr>
          <p:cNvPr id="1073" name="Google Shape;1073;p9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74" name="Google Shape;1074;p90"/>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75" name="Google Shape;1075;p90"/>
          <p:cNvSpPr/>
          <p:nvPr/>
        </p:nvSpPr>
        <p:spPr>
          <a:xfrm>
            <a:off x="5590750" y="845850"/>
            <a:ext cx="2692800" cy="626700"/>
          </a:xfrm>
          <a:prstGeom prst="wedgeRoundRectCallout">
            <a:avLst>
              <a:gd name="adj1" fmla="val -52891"/>
              <a:gd name="adj2" fmla="val 127987"/>
              <a:gd name="adj3" fmla="val 0"/>
            </a:avLst>
          </a:prstGeom>
          <a:solidFill>
            <a:srgbClr val="98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Performing Label Encoding to the categorical columns</a:t>
            </a:r>
            <a:endParaRPr/>
          </a:p>
        </p:txBody>
      </p:sp>
      <p:sp>
        <p:nvSpPr>
          <p:cNvPr id="1076" name="Google Shape;1076;p90"/>
          <p:cNvSpPr/>
          <p:nvPr/>
        </p:nvSpPr>
        <p:spPr>
          <a:xfrm>
            <a:off x="421775" y="3025075"/>
            <a:ext cx="2454300" cy="700200"/>
          </a:xfrm>
          <a:prstGeom prst="wedgeRoundRectCallout">
            <a:avLst>
              <a:gd name="adj1" fmla="val 54771"/>
              <a:gd name="adj2" fmla="val 84205"/>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Creating encoding mappings csv file for future reference </a:t>
            </a:r>
            <a:endParaRPr/>
          </a:p>
        </p:txBody>
      </p:sp>
      <p:sp>
        <p:nvSpPr>
          <p:cNvPr id="1077" name="Google Shape;1077;p90"/>
          <p:cNvSpPr/>
          <p:nvPr/>
        </p:nvSpPr>
        <p:spPr>
          <a:xfrm>
            <a:off x="6900250" y="1611225"/>
            <a:ext cx="1192800" cy="408000"/>
          </a:xfrm>
          <a:prstGeom prst="wedgeRoundRectCallout">
            <a:avLst>
              <a:gd name="adj1" fmla="val -26022"/>
              <a:gd name="adj2" fmla="val 51295"/>
              <a:gd name="adj3" fmla="val 0"/>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Step.3.</a:t>
            </a:r>
            <a:endParaRPr/>
          </a:p>
        </p:txBody>
      </p:sp>
      <p:sp>
        <p:nvSpPr>
          <p:cNvPr id="1078" name="Google Shape;1078;p90"/>
          <p:cNvSpPr/>
          <p:nvPr/>
        </p:nvSpPr>
        <p:spPr>
          <a:xfrm>
            <a:off x="621450" y="3849750"/>
            <a:ext cx="1192800" cy="408000"/>
          </a:xfrm>
          <a:prstGeom prst="wedgeRoundRectCallout">
            <a:avLst>
              <a:gd name="adj1" fmla="val -26022"/>
              <a:gd name="adj2" fmla="val 51295"/>
              <a:gd name="adj3" fmla="val 0"/>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Step.4.</a:t>
            </a:r>
            <a:endParaRPr/>
          </a:p>
        </p:txBody>
      </p:sp>
      <p:pic>
        <p:nvPicPr>
          <p:cNvPr id="1079" name="Google Shape;1079;p90"/>
          <p:cNvPicPr preferRelativeResize="0"/>
          <p:nvPr/>
        </p:nvPicPr>
        <p:blipFill>
          <a:blip r:embed="rId4">
            <a:alphaModFix/>
          </a:blip>
          <a:stretch>
            <a:fillRect/>
          </a:stretch>
        </p:blipFill>
        <p:spPr>
          <a:xfrm>
            <a:off x="142775" y="700100"/>
            <a:ext cx="5367800" cy="1974601"/>
          </a:xfrm>
          <a:prstGeom prst="rect">
            <a:avLst/>
          </a:prstGeom>
          <a:noFill/>
          <a:ln>
            <a:noFill/>
          </a:ln>
        </p:spPr>
      </p:pic>
      <p:pic>
        <p:nvPicPr>
          <p:cNvPr id="1080" name="Google Shape;1080;p90"/>
          <p:cNvPicPr preferRelativeResize="0"/>
          <p:nvPr/>
        </p:nvPicPr>
        <p:blipFill>
          <a:blip r:embed="rId5">
            <a:alphaModFix/>
          </a:blip>
          <a:stretch>
            <a:fillRect/>
          </a:stretch>
        </p:blipFill>
        <p:spPr>
          <a:xfrm>
            <a:off x="3040500" y="2829375"/>
            <a:ext cx="5367801" cy="1900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91"/>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Predictive Model - Machine Learning</a:t>
            </a:r>
            <a:endParaRPr sz="1600">
              <a:solidFill>
                <a:schemeClr val="lt1"/>
              </a:solidFill>
            </a:endParaRPr>
          </a:p>
        </p:txBody>
      </p:sp>
      <p:pic>
        <p:nvPicPr>
          <p:cNvPr id="1087" name="Google Shape;1087;p91"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88" name="Google Shape;1088;p91"/>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89" name="Google Shape;1089;p91"/>
          <p:cNvSpPr txBox="1"/>
          <p:nvPr/>
        </p:nvSpPr>
        <p:spPr>
          <a:xfrm>
            <a:off x="62050" y="627575"/>
            <a:ext cx="90819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Objective</a:t>
            </a:r>
            <a:endParaRPr b="1"/>
          </a:p>
          <a:p>
            <a:pPr marL="0" lvl="0" indent="0" algn="l" rtl="0">
              <a:spcBef>
                <a:spcPts val="0"/>
              </a:spcBef>
              <a:spcAft>
                <a:spcPts val="0"/>
              </a:spcAft>
              <a:buNone/>
            </a:pPr>
            <a:endParaRPr/>
          </a:p>
          <a:p>
            <a:pPr marL="0" lvl="0" indent="0" algn="l" rtl="0">
              <a:spcBef>
                <a:spcPts val="0"/>
              </a:spcBef>
              <a:spcAft>
                <a:spcPts val="0"/>
              </a:spcAft>
              <a:buNone/>
            </a:pPr>
            <a:r>
              <a:rPr lang="en"/>
              <a:t>Predicting flight delays is crucial for both airlines and passengers. For airlines, it enables better resource allocation, improved customer service, and optimized operations. For passengers, it allows for better planning and a more pleasant travel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0" name="Google Shape;1090;p91"/>
          <p:cNvSpPr txBox="1"/>
          <p:nvPr/>
        </p:nvSpPr>
        <p:spPr>
          <a:xfrm>
            <a:off x="62050" y="2075100"/>
            <a:ext cx="9081900" cy="277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Challenges Faced</a:t>
            </a:r>
            <a:endParaRPr b="1"/>
          </a:p>
          <a:p>
            <a:pPr marL="0" lvl="0" indent="0" algn="l" rtl="0">
              <a:spcBef>
                <a:spcPts val="0"/>
              </a:spcBef>
              <a:spcAft>
                <a:spcPts val="0"/>
              </a:spcAft>
              <a:buNone/>
            </a:pPr>
            <a:endParaRPr/>
          </a:p>
          <a:p>
            <a:pPr marL="0" lvl="0" indent="0" algn="l" rtl="0">
              <a:spcBef>
                <a:spcPts val="0"/>
              </a:spcBef>
              <a:spcAft>
                <a:spcPts val="0"/>
              </a:spcAft>
              <a:buNone/>
            </a:pPr>
            <a:r>
              <a:rPr lang="en"/>
              <a:t>Data Size: Handling large datasets can be computationally intensive and requires efficient data processing techniques.</a:t>
            </a:r>
            <a:endParaRPr/>
          </a:p>
          <a:p>
            <a:pPr marL="0" lvl="0" indent="0" algn="l" rtl="0">
              <a:spcBef>
                <a:spcPts val="0"/>
              </a:spcBef>
              <a:spcAft>
                <a:spcPts val="0"/>
              </a:spcAft>
              <a:buNone/>
            </a:pPr>
            <a:endParaRPr/>
          </a:p>
          <a:p>
            <a:pPr marL="0" lvl="0" indent="0" algn="l" rtl="0">
              <a:spcBef>
                <a:spcPts val="0"/>
              </a:spcBef>
              <a:spcAft>
                <a:spcPts val="0"/>
              </a:spcAft>
              <a:buNone/>
            </a:pPr>
            <a:r>
              <a:rPr lang="en"/>
              <a:t>Overfitting: Several models, like GaussianNB and Logistic Regression, showed signs of overfitting, characterized by exceptional training performance but potential poor generalization to new data.</a:t>
            </a:r>
            <a:endParaRPr/>
          </a:p>
          <a:p>
            <a:pPr marL="0" lvl="0" indent="0" algn="l" rtl="0">
              <a:spcBef>
                <a:spcPts val="0"/>
              </a:spcBef>
              <a:spcAft>
                <a:spcPts val="0"/>
              </a:spcAft>
              <a:buNone/>
            </a:pPr>
            <a:endParaRPr/>
          </a:p>
          <a:p>
            <a:pPr marL="0" lvl="0" indent="0" algn="l" rtl="0">
              <a:spcBef>
                <a:spcPts val="0"/>
              </a:spcBef>
              <a:spcAft>
                <a:spcPts val="0"/>
              </a:spcAft>
              <a:buNone/>
            </a:pPr>
            <a:r>
              <a:rPr lang="en"/>
              <a:t>Feature Selection: Deciding which features to include in the model can significantly impact performance. Irrelevant or redundant features can degrade the model's performance.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92"/>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Logistic Regression Model Results</a:t>
            </a:r>
            <a:endParaRPr sz="1600">
              <a:solidFill>
                <a:schemeClr val="lt1"/>
              </a:solidFill>
            </a:endParaRPr>
          </a:p>
        </p:txBody>
      </p:sp>
      <p:pic>
        <p:nvPicPr>
          <p:cNvPr id="1097" name="Google Shape;1097;p92"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098" name="Google Shape;1098;p92"/>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1099" name="Google Shape;1099;p92"/>
          <p:cNvPicPr preferRelativeResize="0"/>
          <p:nvPr/>
        </p:nvPicPr>
        <p:blipFill>
          <a:blip r:embed="rId4">
            <a:alphaModFix/>
          </a:blip>
          <a:stretch>
            <a:fillRect/>
          </a:stretch>
        </p:blipFill>
        <p:spPr>
          <a:xfrm>
            <a:off x="173100" y="772400"/>
            <a:ext cx="4471300" cy="1823925"/>
          </a:xfrm>
          <a:prstGeom prst="rect">
            <a:avLst/>
          </a:prstGeom>
          <a:noFill/>
          <a:ln>
            <a:noFill/>
          </a:ln>
        </p:spPr>
      </p:pic>
      <p:sp>
        <p:nvSpPr>
          <p:cNvPr id="1100" name="Google Shape;1100;p92"/>
          <p:cNvSpPr txBox="1"/>
          <p:nvPr/>
        </p:nvSpPr>
        <p:spPr>
          <a:xfrm>
            <a:off x="0" y="3068875"/>
            <a:ext cx="2544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Best Hyperparameters :-</a:t>
            </a:r>
            <a:endParaRPr/>
          </a:p>
          <a:p>
            <a:pPr marL="0" lvl="0" indent="0" algn="l" rtl="0">
              <a:spcBef>
                <a:spcPts val="0"/>
              </a:spcBef>
              <a:spcAft>
                <a:spcPts val="0"/>
              </a:spcAft>
              <a:buNone/>
            </a:pPr>
            <a:r>
              <a:rPr lang="en"/>
              <a:t>Regularization Strength (C): 1</a:t>
            </a:r>
            <a:endParaRPr/>
          </a:p>
          <a:p>
            <a:pPr marL="0" lvl="0" indent="0" algn="l" rtl="0">
              <a:spcBef>
                <a:spcPts val="0"/>
              </a:spcBef>
              <a:spcAft>
                <a:spcPts val="0"/>
              </a:spcAft>
              <a:buNone/>
            </a:pPr>
            <a:r>
              <a:rPr lang="en"/>
              <a:t>Maximum Iterations: 1000</a:t>
            </a:r>
            <a:endParaRPr/>
          </a:p>
          <a:p>
            <a:pPr marL="0" lvl="0" indent="0" algn="l" rtl="0">
              <a:spcBef>
                <a:spcPts val="0"/>
              </a:spcBef>
              <a:spcAft>
                <a:spcPts val="0"/>
              </a:spcAft>
              <a:buNone/>
            </a:pPr>
            <a:r>
              <a:rPr lang="en"/>
              <a:t>Random State: 42</a:t>
            </a:r>
            <a:endParaRPr/>
          </a:p>
          <a:p>
            <a:pPr marL="0" lvl="0" indent="0" algn="l" rtl="0">
              <a:spcBef>
                <a:spcPts val="0"/>
              </a:spcBef>
              <a:spcAft>
                <a:spcPts val="0"/>
              </a:spcAft>
              <a:buNone/>
            </a:pPr>
            <a:endParaRPr/>
          </a:p>
        </p:txBody>
      </p:sp>
      <p:sp>
        <p:nvSpPr>
          <p:cNvPr id="1101" name="Google Shape;1101;p92"/>
          <p:cNvSpPr txBox="1"/>
          <p:nvPr/>
        </p:nvSpPr>
        <p:spPr>
          <a:xfrm>
            <a:off x="2735550" y="3017150"/>
            <a:ext cx="426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Performance Metrics :- </a:t>
            </a:r>
            <a:endParaRPr/>
          </a:p>
          <a:p>
            <a:pPr marL="0" lvl="0" indent="0" algn="l" rtl="0">
              <a:spcBef>
                <a:spcPts val="0"/>
              </a:spcBef>
              <a:spcAft>
                <a:spcPts val="0"/>
              </a:spcAft>
              <a:buNone/>
            </a:pPr>
            <a:r>
              <a:rPr lang="en"/>
              <a:t>Accuracy (Train): 100%</a:t>
            </a:r>
            <a:endParaRPr/>
          </a:p>
          <a:p>
            <a:pPr marL="0" lvl="0" indent="0" algn="l" rtl="0">
              <a:spcBef>
                <a:spcPts val="0"/>
              </a:spcBef>
              <a:spcAft>
                <a:spcPts val="0"/>
              </a:spcAft>
              <a:buNone/>
            </a:pPr>
            <a:r>
              <a:rPr lang="en"/>
              <a:t>Accuracy (Test): 100%</a:t>
            </a:r>
            <a:endParaRPr/>
          </a:p>
          <a:p>
            <a:pPr marL="0" lvl="0" indent="0" algn="l" rtl="0">
              <a:spcBef>
                <a:spcPts val="0"/>
              </a:spcBef>
              <a:spcAft>
                <a:spcPts val="0"/>
              </a:spcAft>
              <a:buNone/>
            </a:pPr>
            <a:r>
              <a:rPr lang="en"/>
              <a:t>Precision, Recall, F1-Score for each class indicating near-perfect classification.</a:t>
            </a:r>
            <a:endParaRPr/>
          </a:p>
          <a:p>
            <a:pPr marL="0" lvl="0" indent="0" algn="l" rtl="0">
              <a:spcBef>
                <a:spcPts val="0"/>
              </a:spcBef>
              <a:spcAft>
                <a:spcPts val="0"/>
              </a:spcAft>
              <a:buNone/>
            </a:pPr>
            <a:endParaRPr/>
          </a:p>
        </p:txBody>
      </p:sp>
      <p:sp>
        <p:nvSpPr>
          <p:cNvPr id="1102" name="Google Shape;1102;p92"/>
          <p:cNvSpPr txBox="1"/>
          <p:nvPr/>
        </p:nvSpPr>
        <p:spPr>
          <a:xfrm>
            <a:off x="6155400" y="2961025"/>
            <a:ext cx="2192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 :- </a:t>
            </a:r>
            <a:endParaRPr/>
          </a:p>
          <a:p>
            <a:pPr marL="0" lvl="0" indent="0" algn="l" rtl="0">
              <a:spcBef>
                <a:spcPts val="0"/>
              </a:spcBef>
              <a:spcAft>
                <a:spcPts val="0"/>
              </a:spcAft>
              <a:buNone/>
            </a:pPr>
            <a:r>
              <a:rPr lang="en"/>
              <a:t>The Logistic Regression model achieved an almost perfect score. This could indicate a very strong linear relationship or potential overfitting.</a:t>
            </a:r>
            <a:endParaRPr/>
          </a:p>
        </p:txBody>
      </p:sp>
      <p:pic>
        <p:nvPicPr>
          <p:cNvPr id="1103" name="Google Shape;1103;p92"/>
          <p:cNvPicPr preferRelativeResize="0"/>
          <p:nvPr/>
        </p:nvPicPr>
        <p:blipFill>
          <a:blip r:embed="rId5">
            <a:alphaModFix/>
          </a:blip>
          <a:stretch>
            <a:fillRect/>
          </a:stretch>
        </p:blipFill>
        <p:spPr>
          <a:xfrm>
            <a:off x="4758175" y="719774"/>
            <a:ext cx="4229952" cy="2094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93"/>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rPr>
              <a:t>Gaussian Naive Bayes Model Results</a:t>
            </a:r>
            <a:endParaRPr sz="1600">
              <a:solidFill>
                <a:schemeClr val="lt1"/>
              </a:solidFill>
            </a:endParaRPr>
          </a:p>
        </p:txBody>
      </p:sp>
      <p:pic>
        <p:nvPicPr>
          <p:cNvPr id="1110" name="Google Shape;1110;p93"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1111" name="Google Shape;1111;p93"/>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1112" name="Google Shape;1112;p93"/>
          <p:cNvPicPr preferRelativeResize="0"/>
          <p:nvPr/>
        </p:nvPicPr>
        <p:blipFill>
          <a:blip r:embed="rId4">
            <a:alphaModFix/>
          </a:blip>
          <a:stretch>
            <a:fillRect/>
          </a:stretch>
        </p:blipFill>
        <p:spPr>
          <a:xfrm>
            <a:off x="218975" y="772400"/>
            <a:ext cx="4438748" cy="1767275"/>
          </a:xfrm>
          <a:prstGeom prst="rect">
            <a:avLst/>
          </a:prstGeom>
          <a:noFill/>
          <a:ln>
            <a:noFill/>
          </a:ln>
        </p:spPr>
      </p:pic>
      <p:pic>
        <p:nvPicPr>
          <p:cNvPr id="1113" name="Google Shape;1113;p93"/>
          <p:cNvPicPr preferRelativeResize="0"/>
          <p:nvPr/>
        </p:nvPicPr>
        <p:blipFill>
          <a:blip r:embed="rId5">
            <a:alphaModFix/>
          </a:blip>
          <a:stretch>
            <a:fillRect/>
          </a:stretch>
        </p:blipFill>
        <p:spPr>
          <a:xfrm>
            <a:off x="4850800" y="694050"/>
            <a:ext cx="4035049" cy="2011426"/>
          </a:xfrm>
          <a:prstGeom prst="rect">
            <a:avLst/>
          </a:prstGeom>
          <a:noFill/>
          <a:ln>
            <a:noFill/>
          </a:ln>
        </p:spPr>
      </p:pic>
      <p:sp>
        <p:nvSpPr>
          <p:cNvPr id="1114" name="Google Shape;1114;p93"/>
          <p:cNvSpPr txBox="1"/>
          <p:nvPr/>
        </p:nvSpPr>
        <p:spPr>
          <a:xfrm>
            <a:off x="0" y="3181300"/>
            <a:ext cx="348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rPr>
              <a:t>Best Hyperparameters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Variance Smoothing: 1e-09</a:t>
            </a:r>
            <a:endParaRPr/>
          </a:p>
        </p:txBody>
      </p:sp>
      <p:sp>
        <p:nvSpPr>
          <p:cNvPr id="1115" name="Google Shape;1115;p93"/>
          <p:cNvSpPr txBox="1"/>
          <p:nvPr/>
        </p:nvSpPr>
        <p:spPr>
          <a:xfrm>
            <a:off x="2833700" y="2900800"/>
            <a:ext cx="2586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Performance Metrics :- </a:t>
            </a:r>
            <a:endParaRPr/>
          </a:p>
          <a:p>
            <a:pPr marL="0" lvl="0" indent="0" algn="l" rtl="0">
              <a:spcBef>
                <a:spcPts val="0"/>
              </a:spcBef>
              <a:spcAft>
                <a:spcPts val="0"/>
              </a:spcAft>
              <a:buNone/>
            </a:pPr>
            <a:endParaRPr/>
          </a:p>
          <a:p>
            <a:pPr marL="0" lvl="0" indent="0" algn="l" rtl="0">
              <a:spcBef>
                <a:spcPts val="0"/>
              </a:spcBef>
              <a:spcAft>
                <a:spcPts val="0"/>
              </a:spcAft>
              <a:buNone/>
            </a:pPr>
            <a:r>
              <a:rPr lang="en"/>
              <a:t>Accuracy (Train): 100%</a:t>
            </a:r>
            <a:endParaRPr/>
          </a:p>
          <a:p>
            <a:pPr marL="0" lvl="0" indent="0" algn="l" rtl="0">
              <a:spcBef>
                <a:spcPts val="0"/>
              </a:spcBef>
              <a:spcAft>
                <a:spcPts val="0"/>
              </a:spcAft>
              <a:buNone/>
            </a:pPr>
            <a:r>
              <a:rPr lang="en"/>
              <a:t>Accuracy (Test): 100%</a:t>
            </a:r>
            <a:endParaRPr/>
          </a:p>
          <a:p>
            <a:pPr marL="0" lvl="0" indent="0" algn="l" rtl="0">
              <a:spcBef>
                <a:spcPts val="0"/>
              </a:spcBef>
              <a:spcAft>
                <a:spcPts val="0"/>
              </a:spcAft>
              <a:buNone/>
            </a:pPr>
            <a:r>
              <a:rPr lang="en"/>
              <a:t>Precision, Recall, F1-Score for each class indicating near-perfect classification.</a:t>
            </a:r>
            <a:endParaRPr/>
          </a:p>
          <a:p>
            <a:pPr marL="0" lvl="0" indent="0" algn="l" rtl="0">
              <a:spcBef>
                <a:spcPts val="0"/>
              </a:spcBef>
              <a:spcAft>
                <a:spcPts val="0"/>
              </a:spcAft>
              <a:buNone/>
            </a:pPr>
            <a:endParaRPr/>
          </a:p>
        </p:txBody>
      </p:sp>
      <p:sp>
        <p:nvSpPr>
          <p:cNvPr id="1116" name="Google Shape;1116;p93"/>
          <p:cNvSpPr txBox="1"/>
          <p:nvPr/>
        </p:nvSpPr>
        <p:spPr>
          <a:xfrm>
            <a:off x="5947750" y="3226475"/>
            <a:ext cx="3465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 :-</a:t>
            </a:r>
            <a:endParaRPr/>
          </a:p>
          <a:p>
            <a:pPr marL="0" lvl="0" indent="0" algn="l" rtl="0">
              <a:spcBef>
                <a:spcPts val="0"/>
              </a:spcBef>
              <a:spcAft>
                <a:spcPts val="0"/>
              </a:spcAft>
              <a:buNone/>
            </a:pPr>
            <a:r>
              <a:rPr lang="en"/>
              <a:t>The Gaussian Naive Bayes model provided a near-perfect classification.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87"/>
          <p:cNvPicPr preferRelativeResize="0"/>
          <p:nvPr/>
        </p:nvPicPr>
        <p:blipFill>
          <a:blip r:embed="rId3">
            <a:alphaModFix/>
          </a:blip>
          <a:stretch>
            <a:fillRect/>
          </a:stretch>
        </p:blipFill>
        <p:spPr>
          <a:xfrm>
            <a:off x="-118132" y="0"/>
            <a:ext cx="9262133" cy="5217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7"/>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IN" dirty="0">
                <a:solidFill>
                  <a:schemeClr val="lt1"/>
                </a:solidFill>
                <a:latin typeface="Calibri"/>
                <a:ea typeface="Calibri"/>
                <a:cs typeface="Calibri"/>
                <a:sym typeface="Calibri"/>
              </a:rPr>
              <a:t>Any Specific Airline who has the most number of Delays?</a:t>
            </a:r>
            <a:endParaRPr dirty="0">
              <a:solidFill>
                <a:schemeClr val="lt1"/>
              </a:solidFill>
              <a:latin typeface="Calibri"/>
              <a:ea typeface="Calibri"/>
              <a:cs typeface="Calibri"/>
              <a:sym typeface="Calibri"/>
            </a:endParaRPr>
          </a:p>
        </p:txBody>
      </p:sp>
      <p:pic>
        <p:nvPicPr>
          <p:cNvPr id="736" name="Google Shape;736;p57"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37" name="Google Shape;737;p57"/>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38" name="Google Shape;738;p57"/>
          <p:cNvSpPr txBox="1"/>
          <p:nvPr/>
        </p:nvSpPr>
        <p:spPr>
          <a:xfrm>
            <a:off x="96100" y="573300"/>
            <a:ext cx="4060200" cy="40809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29C5DAE0-234F-D854-0BD4-8F90CE0B9B9C}"/>
              </a:ext>
            </a:extLst>
          </p:cNvPr>
          <p:cNvSpPr txBox="1"/>
          <p:nvPr/>
        </p:nvSpPr>
        <p:spPr>
          <a:xfrm>
            <a:off x="6929306" y="906011"/>
            <a:ext cx="2118594" cy="2031325"/>
          </a:xfrm>
          <a:prstGeom prst="rect">
            <a:avLst/>
          </a:prstGeom>
          <a:noFill/>
        </p:spPr>
        <p:txBody>
          <a:bodyPr wrap="square" rtlCol="0">
            <a:spAutoFit/>
          </a:bodyPr>
          <a:lstStyle/>
          <a:p>
            <a:pPr marL="285750" indent="-285750">
              <a:buFontTx/>
              <a:buChar char="-"/>
            </a:pPr>
            <a:r>
              <a:rPr lang="en-IN" dirty="0"/>
              <a:t>The Tail numbers here are specifically for Frontier Airlines</a:t>
            </a:r>
          </a:p>
          <a:p>
            <a:pPr marL="285750" indent="-285750">
              <a:buFontTx/>
              <a:buChar char="-"/>
            </a:pPr>
            <a:r>
              <a:rPr lang="en-IN" dirty="0"/>
              <a:t> The issue is with Airbus and the airlines mentioned that they have been facing issues due to this.</a:t>
            </a:r>
            <a:endParaRPr lang="en-US" dirty="0"/>
          </a:p>
        </p:txBody>
      </p:sp>
      <p:pic>
        <p:nvPicPr>
          <p:cNvPr id="8" name="Picture 7">
            <a:extLst>
              <a:ext uri="{FF2B5EF4-FFF2-40B4-BE49-F238E27FC236}">
                <a16:creationId xmlns:a16="http://schemas.microsoft.com/office/drawing/2014/main" id="{8FE36BD0-2DD9-6BBC-E067-DC95A259ADE5}"/>
              </a:ext>
            </a:extLst>
          </p:cNvPr>
          <p:cNvPicPr>
            <a:picLocks noChangeAspect="1"/>
          </p:cNvPicPr>
          <p:nvPr/>
        </p:nvPicPr>
        <p:blipFill>
          <a:blip r:embed="rId4"/>
          <a:stretch>
            <a:fillRect/>
          </a:stretch>
        </p:blipFill>
        <p:spPr>
          <a:xfrm>
            <a:off x="0" y="573266"/>
            <a:ext cx="6457660" cy="36324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59"/>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Can we see any Seasonality, Trends for the data in terms of delays?</a:t>
            </a:r>
            <a:endParaRPr>
              <a:solidFill>
                <a:schemeClr val="lt1"/>
              </a:solidFill>
              <a:latin typeface="Calibri"/>
              <a:ea typeface="Calibri"/>
              <a:cs typeface="Calibri"/>
              <a:sym typeface="Calibri"/>
            </a:endParaRPr>
          </a:p>
        </p:txBody>
      </p:sp>
      <p:pic>
        <p:nvPicPr>
          <p:cNvPr id="759" name="Google Shape;759;p59"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60" name="Google Shape;760;p59"/>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761" name="Google Shape;761;p59"/>
          <p:cNvPicPr preferRelativeResize="0"/>
          <p:nvPr/>
        </p:nvPicPr>
        <p:blipFill>
          <a:blip r:embed="rId4">
            <a:alphaModFix/>
          </a:blip>
          <a:stretch>
            <a:fillRect/>
          </a:stretch>
        </p:blipFill>
        <p:spPr>
          <a:xfrm>
            <a:off x="96100" y="573300"/>
            <a:ext cx="3787200" cy="2508697"/>
          </a:xfrm>
          <a:prstGeom prst="rect">
            <a:avLst/>
          </a:prstGeom>
          <a:noFill/>
          <a:ln>
            <a:noFill/>
          </a:ln>
        </p:spPr>
      </p:pic>
      <p:pic>
        <p:nvPicPr>
          <p:cNvPr id="762" name="Google Shape;762;p59"/>
          <p:cNvPicPr preferRelativeResize="0"/>
          <p:nvPr/>
        </p:nvPicPr>
        <p:blipFill>
          <a:blip r:embed="rId5">
            <a:alphaModFix/>
          </a:blip>
          <a:stretch>
            <a:fillRect/>
          </a:stretch>
        </p:blipFill>
        <p:spPr>
          <a:xfrm>
            <a:off x="4273991" y="647962"/>
            <a:ext cx="4057661" cy="2434037"/>
          </a:xfrm>
          <a:prstGeom prst="rect">
            <a:avLst/>
          </a:prstGeom>
          <a:noFill/>
          <a:ln>
            <a:noFill/>
          </a:ln>
        </p:spPr>
      </p:pic>
      <p:sp>
        <p:nvSpPr>
          <p:cNvPr id="763" name="Google Shape;763;p59"/>
          <p:cNvSpPr txBox="1"/>
          <p:nvPr/>
        </p:nvSpPr>
        <p:spPr>
          <a:xfrm>
            <a:off x="126450" y="3082000"/>
            <a:ext cx="3787200" cy="1572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Char char="-"/>
            </a:pPr>
            <a:r>
              <a:rPr lang="en">
                <a:solidFill>
                  <a:schemeClr val="dk1"/>
                </a:solidFill>
              </a:rPr>
              <a:t>Worst months to travel/busiest months: June-August (summer months)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Passengers experience the worse delays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Least busy month: September</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  Start of Fall and milder weather</a:t>
            </a:r>
            <a:endParaRPr>
              <a:solidFill>
                <a:schemeClr val="dk1"/>
              </a:solidFill>
            </a:endParaRPr>
          </a:p>
          <a:p>
            <a:pPr marL="457200" lvl="0" indent="-317500" algn="l" rtl="0">
              <a:spcBef>
                <a:spcPts val="0"/>
              </a:spcBef>
              <a:spcAft>
                <a:spcPts val="0"/>
              </a:spcAft>
              <a:buClr>
                <a:schemeClr val="dk1"/>
              </a:buClr>
              <a:buSzPts val="1400"/>
              <a:buChar char="-"/>
            </a:pPr>
            <a:endParaRPr>
              <a:solidFill>
                <a:schemeClr val="dk1"/>
              </a:solidFill>
            </a:endParaRPr>
          </a:p>
        </p:txBody>
      </p:sp>
      <p:sp>
        <p:nvSpPr>
          <p:cNvPr id="764" name="Google Shape;764;p59"/>
          <p:cNvSpPr txBox="1"/>
          <p:nvPr/>
        </p:nvSpPr>
        <p:spPr>
          <a:xfrm>
            <a:off x="4223025" y="3150825"/>
            <a:ext cx="4339500" cy="1911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More flight delays on Fridays and less delays on Saturdays</a:t>
            </a:r>
            <a:endParaRPr/>
          </a:p>
          <a:p>
            <a:pPr marL="914400" lvl="1" indent="-317500" algn="l" rtl="0">
              <a:spcBef>
                <a:spcPts val="0"/>
              </a:spcBef>
              <a:spcAft>
                <a:spcPts val="0"/>
              </a:spcAft>
              <a:buSzPts val="1400"/>
              <a:buChar char="-"/>
            </a:pPr>
            <a:r>
              <a:rPr lang="en"/>
              <a:t>This could be because more people travel on Fridays for weekend trips</a:t>
            </a:r>
            <a:endParaRPr/>
          </a:p>
          <a:p>
            <a:pPr marL="457200" lvl="0" indent="-317500" algn="l" rtl="0">
              <a:lnSpc>
                <a:spcPct val="115000"/>
              </a:lnSpc>
              <a:spcBef>
                <a:spcPts val="0"/>
              </a:spcBef>
              <a:spcAft>
                <a:spcPts val="0"/>
              </a:spcAft>
              <a:buSzPts val="1400"/>
              <a:buChar char="-"/>
            </a:pPr>
            <a:r>
              <a:rPr lang="en"/>
              <a:t>Second highest number of delays-Monday</a:t>
            </a:r>
            <a:endParaRPr/>
          </a:p>
          <a:p>
            <a:pPr marL="914400" lvl="1" indent="-317500" algn="l" rtl="0">
              <a:spcBef>
                <a:spcPts val="0"/>
              </a:spcBef>
              <a:spcAft>
                <a:spcPts val="0"/>
              </a:spcAft>
              <a:buSzPts val="1400"/>
              <a:buChar char="-"/>
            </a:pPr>
            <a:r>
              <a:rPr lang="en"/>
              <a:t>The new week starts and people are flying back home from weekend trips</a:t>
            </a: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5"/>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2000" dirty="0">
                <a:solidFill>
                  <a:srgbClr val="FFFFFF"/>
                </a:solidFill>
                <a:latin typeface="Calibri"/>
                <a:ea typeface="Calibri"/>
                <a:cs typeface="Calibri"/>
                <a:sym typeface="Calibri"/>
              </a:rPr>
              <a:t>Methodology and Tools used</a:t>
            </a:r>
            <a:endParaRPr sz="1600" dirty="0">
              <a:solidFill>
                <a:schemeClr val="lt1"/>
              </a:solidFill>
              <a:latin typeface="Calibri"/>
              <a:ea typeface="Calibri"/>
              <a:cs typeface="Calibri"/>
              <a:sym typeface="Calibri"/>
            </a:endParaRPr>
          </a:p>
        </p:txBody>
      </p:sp>
      <p:pic>
        <p:nvPicPr>
          <p:cNvPr id="716" name="Google Shape;716;p55"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17" name="Google Shape;717;p55"/>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18" name="Google Shape;718;p55"/>
          <p:cNvSpPr txBox="1"/>
          <p:nvPr/>
        </p:nvSpPr>
        <p:spPr>
          <a:xfrm>
            <a:off x="79800" y="675525"/>
            <a:ext cx="7739100" cy="388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b="1" dirty="0">
                <a:solidFill>
                  <a:schemeClr val="dk1"/>
                </a:solidFill>
                <a:latin typeface="+mn-lt"/>
              </a:rPr>
              <a:t>Data source:</a:t>
            </a:r>
            <a:endParaRPr sz="1100" b="1" dirty="0">
              <a:solidFill>
                <a:schemeClr val="dk1"/>
              </a:solidFill>
              <a:latin typeface="+mn-lt"/>
            </a:endParaRPr>
          </a:p>
          <a:p>
            <a:pPr marL="12700" lvl="0" indent="0" algn="l" rtl="0">
              <a:lnSpc>
                <a:spcPct val="115000"/>
              </a:lnSpc>
              <a:spcBef>
                <a:spcPts val="800"/>
              </a:spcBef>
              <a:spcAft>
                <a:spcPts val="0"/>
              </a:spcAft>
              <a:buClr>
                <a:schemeClr val="dk1"/>
              </a:buClr>
              <a:buSzPts val="1100"/>
              <a:buFont typeface="Arial"/>
              <a:buNone/>
            </a:pPr>
            <a:r>
              <a:rPr lang="en" sz="1100" dirty="0">
                <a:solidFill>
                  <a:schemeClr val="dk1"/>
                </a:solidFill>
                <a:latin typeface="+mn-lt"/>
              </a:rPr>
              <a:t>•</a:t>
            </a:r>
            <a:r>
              <a:rPr lang="en" sz="1100" dirty="0">
                <a:solidFill>
                  <a:schemeClr val="dk1"/>
                </a:solidFill>
                <a:uFill>
                  <a:noFill/>
                </a:uFill>
                <a:latin typeface="+mn-lt"/>
                <a:hlinkClick r:id="rId4">
                  <a:extLst>
                    <a:ext uri="{A12FA001-AC4F-418D-AE19-62706E023703}">
                      <ahyp:hlinkClr xmlns:ahyp="http://schemas.microsoft.com/office/drawing/2018/hyperlinkcolor" val="tx"/>
                    </a:ext>
                  </a:extLst>
                </a:hlinkClick>
              </a:rPr>
              <a:t> </a:t>
            </a:r>
            <a:r>
              <a:rPr lang="en" sz="1100" u="sng" dirty="0">
                <a:solidFill>
                  <a:schemeClr val="hlink"/>
                </a:solidFill>
                <a:latin typeface="+mn-lt"/>
                <a:hlinkClick r:id="rId4"/>
              </a:rPr>
              <a:t>https://www.transtats.bts.gov/DL_SelectFields.aspx?gnoyr_VQ=FGK&amp;QO_fu146_anzr=b0-gvzr</a:t>
            </a:r>
            <a:endParaRPr sz="1100" u="sng" dirty="0">
              <a:solidFill>
                <a:schemeClr val="hlink"/>
              </a:solidFill>
              <a:latin typeface="+mn-lt"/>
            </a:endParaRPr>
          </a:p>
          <a:p>
            <a:pPr marL="0" lvl="0" indent="0" algn="l" rtl="0">
              <a:lnSpc>
                <a:spcPct val="115000"/>
              </a:lnSpc>
              <a:spcBef>
                <a:spcPts val="800"/>
              </a:spcBef>
              <a:spcAft>
                <a:spcPts val="0"/>
              </a:spcAft>
              <a:buClr>
                <a:schemeClr val="dk1"/>
              </a:buClr>
              <a:buSzPts val="1100"/>
              <a:buFont typeface="Arial"/>
              <a:buNone/>
            </a:pPr>
            <a:r>
              <a:rPr lang="en" sz="1100" b="1" dirty="0">
                <a:solidFill>
                  <a:schemeClr val="dk1"/>
                </a:solidFill>
                <a:latin typeface="+mn-lt"/>
              </a:rPr>
              <a:t>Data content:</a:t>
            </a:r>
            <a:endParaRPr sz="1100" b="1" dirty="0">
              <a:solidFill>
                <a:schemeClr val="dk1"/>
              </a:solidFill>
              <a:latin typeface="+mn-lt"/>
            </a:endParaRPr>
          </a:p>
          <a:p>
            <a:pPr marL="12700" lvl="0" indent="0" algn="l" rtl="0">
              <a:lnSpc>
                <a:spcPct val="115000"/>
              </a:lnSpc>
              <a:spcBef>
                <a:spcPts val="800"/>
              </a:spcBef>
              <a:spcAft>
                <a:spcPts val="0"/>
              </a:spcAft>
              <a:buClr>
                <a:schemeClr val="dk1"/>
              </a:buClr>
              <a:buSzPts val="1100"/>
              <a:buFont typeface="Arial"/>
              <a:buNone/>
            </a:pPr>
            <a:r>
              <a:rPr lang="en" sz="1100" dirty="0">
                <a:solidFill>
                  <a:schemeClr val="dk1"/>
                </a:solidFill>
                <a:latin typeface="+mn-lt"/>
              </a:rPr>
              <a:t>•Flight Delay data from January 2018- April 2023.(36030935 rows x 119 columns)</a:t>
            </a:r>
            <a:endParaRPr sz="1100" dirty="0">
              <a:solidFill>
                <a:schemeClr val="dk1"/>
              </a:solidFill>
              <a:latin typeface="+mn-lt"/>
            </a:endParaRPr>
          </a:p>
          <a:p>
            <a:pPr marL="12700" lvl="0" indent="0" algn="l" rtl="0">
              <a:lnSpc>
                <a:spcPct val="115000"/>
              </a:lnSpc>
              <a:spcBef>
                <a:spcPts val="800"/>
              </a:spcBef>
              <a:spcAft>
                <a:spcPts val="0"/>
              </a:spcAft>
              <a:buClr>
                <a:schemeClr val="dk1"/>
              </a:buClr>
              <a:buSzPts val="1100"/>
              <a:buFont typeface="Arial"/>
              <a:buNone/>
            </a:pPr>
            <a:r>
              <a:rPr lang="en" sz="1100" dirty="0">
                <a:solidFill>
                  <a:schemeClr val="dk1"/>
                </a:solidFill>
                <a:latin typeface="+mn-lt"/>
              </a:rPr>
              <a:t>•All airlines and their arrival delay performance for operating airlines</a:t>
            </a:r>
            <a:endParaRPr sz="1100" dirty="0">
              <a:solidFill>
                <a:schemeClr val="dk1"/>
              </a:solidFill>
              <a:latin typeface="+mn-lt"/>
            </a:endParaRPr>
          </a:p>
          <a:p>
            <a:pPr marL="0" lvl="0" indent="0" algn="l" rtl="0">
              <a:lnSpc>
                <a:spcPct val="115000"/>
              </a:lnSpc>
              <a:spcBef>
                <a:spcPts val="800"/>
              </a:spcBef>
              <a:spcAft>
                <a:spcPts val="0"/>
              </a:spcAft>
              <a:buClr>
                <a:schemeClr val="dk1"/>
              </a:buClr>
              <a:buSzPts val="1100"/>
              <a:buFont typeface="Arial"/>
              <a:buNone/>
            </a:pPr>
            <a:r>
              <a:rPr lang="en" sz="1100" b="1" dirty="0">
                <a:solidFill>
                  <a:schemeClr val="dk1"/>
                </a:solidFill>
                <a:latin typeface="+mn-lt"/>
              </a:rPr>
              <a:t>Data Preparation/Cleaning:</a:t>
            </a:r>
            <a:endParaRPr sz="1100" b="1" dirty="0">
              <a:solidFill>
                <a:schemeClr val="dk1"/>
              </a:solidFill>
              <a:latin typeface="+mn-lt"/>
            </a:endParaRPr>
          </a:p>
          <a:p>
            <a:pPr marL="12700" lvl="0" indent="0" algn="l" rtl="0">
              <a:lnSpc>
                <a:spcPct val="115000"/>
              </a:lnSpc>
              <a:spcBef>
                <a:spcPts val="800"/>
              </a:spcBef>
              <a:spcAft>
                <a:spcPts val="0"/>
              </a:spcAft>
              <a:buClr>
                <a:schemeClr val="dk1"/>
              </a:buClr>
              <a:buSzPts val="1100"/>
              <a:buFont typeface="Arial"/>
              <a:buNone/>
            </a:pPr>
            <a:r>
              <a:rPr lang="en" sz="1100" dirty="0">
                <a:solidFill>
                  <a:schemeClr val="dk1"/>
                </a:solidFill>
                <a:latin typeface="+mn-lt"/>
              </a:rPr>
              <a:t>•Null values handling</a:t>
            </a:r>
            <a:endParaRPr sz="1100" dirty="0">
              <a:solidFill>
                <a:schemeClr val="dk1"/>
              </a:solidFill>
              <a:latin typeface="+mn-lt"/>
            </a:endParaRPr>
          </a:p>
          <a:p>
            <a:pPr marL="12700" lvl="0" indent="0" algn="l" rtl="0">
              <a:lnSpc>
                <a:spcPct val="115000"/>
              </a:lnSpc>
              <a:spcBef>
                <a:spcPts val="800"/>
              </a:spcBef>
              <a:spcAft>
                <a:spcPts val="0"/>
              </a:spcAft>
              <a:buClr>
                <a:schemeClr val="dk1"/>
              </a:buClr>
              <a:buSzPts val="1100"/>
              <a:buFont typeface="Arial"/>
              <a:buNone/>
            </a:pPr>
            <a:r>
              <a:rPr lang="en" sz="1100" dirty="0">
                <a:solidFill>
                  <a:schemeClr val="dk1"/>
                </a:solidFill>
                <a:latin typeface="+mn-lt"/>
              </a:rPr>
              <a:t>•Identifying outliers and their impact on the data</a:t>
            </a:r>
            <a:endParaRPr sz="1100" dirty="0">
              <a:solidFill>
                <a:schemeClr val="dk1"/>
              </a:solidFill>
              <a:latin typeface="+mn-lt"/>
            </a:endParaRPr>
          </a:p>
          <a:p>
            <a:pPr marL="0" lvl="0" indent="0" algn="l" rtl="0">
              <a:lnSpc>
                <a:spcPct val="115000"/>
              </a:lnSpc>
              <a:spcBef>
                <a:spcPts val="800"/>
              </a:spcBef>
              <a:spcAft>
                <a:spcPts val="0"/>
              </a:spcAft>
              <a:buClr>
                <a:schemeClr val="dk1"/>
              </a:buClr>
              <a:buSzPts val="1100"/>
              <a:buFont typeface="Arial"/>
              <a:buNone/>
            </a:pPr>
            <a:r>
              <a:rPr lang="en" sz="1100" b="1" dirty="0">
                <a:solidFill>
                  <a:schemeClr val="dk1"/>
                </a:solidFill>
                <a:latin typeface="+mn-lt"/>
              </a:rPr>
              <a:t>Data Merging:</a:t>
            </a:r>
            <a:endParaRPr sz="1100" b="1" dirty="0">
              <a:solidFill>
                <a:schemeClr val="dk1"/>
              </a:solidFill>
              <a:latin typeface="+mn-lt"/>
            </a:endParaRPr>
          </a:p>
          <a:p>
            <a:pPr marL="12700" lvl="0" indent="0" algn="l" rtl="0">
              <a:lnSpc>
                <a:spcPct val="115000"/>
              </a:lnSpc>
              <a:spcBef>
                <a:spcPts val="800"/>
              </a:spcBef>
              <a:spcAft>
                <a:spcPts val="800"/>
              </a:spcAft>
              <a:buClr>
                <a:schemeClr val="dk1"/>
              </a:buClr>
              <a:buSzPts val="1100"/>
              <a:buFont typeface="Arial"/>
              <a:buNone/>
            </a:pPr>
            <a:r>
              <a:rPr lang="en" sz="1100" dirty="0">
                <a:solidFill>
                  <a:schemeClr val="dk1"/>
                </a:solidFill>
                <a:latin typeface="+mn-lt"/>
              </a:rPr>
              <a:t>•Database was created to combine all the data</a:t>
            </a:r>
          </a:p>
          <a:p>
            <a:pPr marL="12700" lvl="0" indent="0" algn="l" rtl="0">
              <a:lnSpc>
                <a:spcPct val="115000"/>
              </a:lnSpc>
              <a:spcBef>
                <a:spcPts val="800"/>
              </a:spcBef>
              <a:spcAft>
                <a:spcPts val="800"/>
              </a:spcAft>
              <a:buClr>
                <a:schemeClr val="dk1"/>
              </a:buClr>
              <a:buSzPts val="1100"/>
              <a:buFont typeface="Arial"/>
              <a:buNone/>
            </a:pPr>
            <a:r>
              <a:rPr lang="en" sz="1100" b="1" dirty="0">
                <a:solidFill>
                  <a:schemeClr val="dk1"/>
                </a:solidFill>
                <a:latin typeface="+mn-lt"/>
              </a:rPr>
              <a:t>Data Analysis Tools:</a:t>
            </a:r>
          </a:p>
          <a:p>
            <a:pPr marL="12700" lvl="0" indent="0" algn="l" rtl="0">
              <a:lnSpc>
                <a:spcPct val="115000"/>
              </a:lnSpc>
              <a:spcBef>
                <a:spcPts val="800"/>
              </a:spcBef>
              <a:spcAft>
                <a:spcPts val="800"/>
              </a:spcAft>
              <a:buClr>
                <a:schemeClr val="dk1"/>
              </a:buClr>
              <a:buSzPts val="1100"/>
              <a:buFont typeface="Arial"/>
              <a:buNone/>
            </a:pPr>
            <a:r>
              <a:rPr lang="en" sz="1100" dirty="0">
                <a:solidFill>
                  <a:schemeClr val="dk1"/>
                </a:solidFill>
                <a:latin typeface="+mn-lt"/>
              </a:rPr>
              <a:t>SQL, Microsoft Excel, Tableau, Python</a:t>
            </a:r>
          </a:p>
          <a:p>
            <a:pPr marL="12700" lvl="0" indent="0" algn="l" rtl="0">
              <a:lnSpc>
                <a:spcPct val="115000"/>
              </a:lnSpc>
              <a:spcBef>
                <a:spcPts val="800"/>
              </a:spcBef>
              <a:spcAft>
                <a:spcPts val="800"/>
              </a:spcAft>
              <a:buClr>
                <a:schemeClr val="dk1"/>
              </a:buClr>
              <a:buSzPts val="1100"/>
              <a:buFont typeface="Arial"/>
              <a:buNone/>
            </a:pPr>
            <a:endParaRPr lang="en" sz="1200" b="1" dirty="0">
              <a:solidFill>
                <a:schemeClr val="dk1"/>
              </a:solidFill>
            </a:endParaRPr>
          </a:p>
          <a:p>
            <a:pPr marL="12700" lvl="0" indent="0" algn="l" rtl="0">
              <a:lnSpc>
                <a:spcPct val="115000"/>
              </a:lnSpc>
              <a:spcBef>
                <a:spcPts val="800"/>
              </a:spcBef>
              <a:spcAft>
                <a:spcPts val="800"/>
              </a:spcAft>
              <a:buClr>
                <a:schemeClr val="dk1"/>
              </a:buClr>
              <a:buSzPts val="1100"/>
              <a:buFont typeface="Arial"/>
              <a:buNone/>
            </a:pPr>
            <a:endParaRPr sz="1200" dirty="0">
              <a:solidFill>
                <a:schemeClr val="dk1"/>
              </a:solidFill>
            </a:endParaRPr>
          </a:p>
        </p:txBody>
      </p:sp>
      <p:sp>
        <p:nvSpPr>
          <p:cNvPr id="2" name="TextBox 1">
            <a:extLst>
              <a:ext uri="{FF2B5EF4-FFF2-40B4-BE49-F238E27FC236}">
                <a16:creationId xmlns:a16="http://schemas.microsoft.com/office/drawing/2014/main" id="{97ABCEE1-94A6-7F35-BE16-A2FDFF70B4B7}"/>
              </a:ext>
            </a:extLst>
          </p:cNvPr>
          <p:cNvSpPr txBox="1"/>
          <p:nvPr/>
        </p:nvSpPr>
        <p:spPr>
          <a:xfrm>
            <a:off x="7969541" y="4773336"/>
            <a:ext cx="872455" cy="307777"/>
          </a:xfrm>
          <a:prstGeom prst="rect">
            <a:avLst/>
          </a:prstGeom>
          <a:noFill/>
        </p:spPr>
        <p:txBody>
          <a:bodyPr wrap="square" rtlCol="0">
            <a:spAutoFit/>
          </a:bodyPr>
          <a:lstStyle/>
          <a:p>
            <a:fld id="{C36037B3-77CB-44C0-9DB7-C4CF963CED0F}" type="slidenum">
              <a:rPr lang="en-US" smtClean="0"/>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0"/>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1600">
                <a:solidFill>
                  <a:schemeClr val="lt1"/>
                </a:solidFill>
                <a:latin typeface="Calibri"/>
                <a:ea typeface="Calibri"/>
                <a:cs typeface="Calibri"/>
                <a:sym typeface="Calibri"/>
              </a:rPr>
              <a:t>Arrival Delays</a:t>
            </a:r>
            <a:endParaRPr sz="1600">
              <a:solidFill>
                <a:schemeClr val="lt1"/>
              </a:solidFill>
              <a:latin typeface="Calibri"/>
              <a:ea typeface="Calibri"/>
              <a:cs typeface="Calibri"/>
              <a:sym typeface="Calibri"/>
            </a:endParaRPr>
          </a:p>
        </p:txBody>
      </p:sp>
      <p:pic>
        <p:nvPicPr>
          <p:cNvPr id="771" name="Google Shape;771;p60"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pic>
        <p:nvPicPr>
          <p:cNvPr id="772" name="Google Shape;772;p60"/>
          <p:cNvPicPr preferRelativeResize="0"/>
          <p:nvPr/>
        </p:nvPicPr>
        <p:blipFill>
          <a:blip r:embed="rId4">
            <a:alphaModFix/>
          </a:blip>
          <a:stretch>
            <a:fillRect/>
          </a:stretch>
        </p:blipFill>
        <p:spPr>
          <a:xfrm>
            <a:off x="152400" y="725700"/>
            <a:ext cx="6956036" cy="3776134"/>
          </a:xfrm>
          <a:prstGeom prst="rect">
            <a:avLst/>
          </a:prstGeom>
          <a:noFill/>
          <a:ln>
            <a:noFill/>
          </a:ln>
        </p:spPr>
      </p:pic>
      <p:sp>
        <p:nvSpPr>
          <p:cNvPr id="773" name="Google Shape;773;p60"/>
          <p:cNvSpPr/>
          <p:nvPr/>
        </p:nvSpPr>
        <p:spPr>
          <a:xfrm>
            <a:off x="7687500" y="3181175"/>
            <a:ext cx="1456500" cy="1699500"/>
          </a:xfrm>
          <a:prstGeom prst="wedgeRoundRectCallout">
            <a:avLst>
              <a:gd name="adj1" fmla="val -101395"/>
              <a:gd name="adj2" fmla="val -51786"/>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 lowest delay percentage.</a:t>
            </a:r>
            <a:endParaRPr/>
          </a:p>
          <a:p>
            <a:pPr marL="0" lvl="0" indent="0" algn="l" rtl="0">
              <a:spcBef>
                <a:spcPts val="0"/>
              </a:spcBef>
              <a:spcAft>
                <a:spcPts val="0"/>
              </a:spcAft>
              <a:buNone/>
            </a:pPr>
            <a:r>
              <a:rPr lang="en"/>
              <a:t>-3rd from the bottom in number of flights but still better</a:t>
            </a:r>
            <a:endParaRPr/>
          </a:p>
        </p:txBody>
      </p:sp>
      <p:sp>
        <p:nvSpPr>
          <p:cNvPr id="774" name="Google Shape;774;p60"/>
          <p:cNvSpPr/>
          <p:nvPr/>
        </p:nvSpPr>
        <p:spPr>
          <a:xfrm>
            <a:off x="7886700" y="177025"/>
            <a:ext cx="1257300" cy="1851000"/>
          </a:xfrm>
          <a:prstGeom prst="wedgeRoundRectCallout">
            <a:avLst>
              <a:gd name="adj1" fmla="val -131138"/>
              <a:gd name="adj2" fmla="val 58200"/>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-high percentage of delays</a:t>
            </a:r>
            <a:endParaRPr/>
          </a:p>
          <a:p>
            <a:pPr marL="0" lvl="0" indent="0" algn="l" rtl="0">
              <a:spcBef>
                <a:spcPts val="0"/>
              </a:spcBef>
              <a:spcAft>
                <a:spcPts val="0"/>
              </a:spcAft>
              <a:buNone/>
            </a:pPr>
            <a:r>
              <a:rPr lang="en"/>
              <a:t>-4th highest in number of total flights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1"/>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Percentage of Delayed flights Per Airline</a:t>
            </a:r>
            <a:endParaRPr>
              <a:solidFill>
                <a:schemeClr val="lt1"/>
              </a:solidFill>
              <a:latin typeface="Calibri"/>
              <a:ea typeface="Calibri"/>
              <a:cs typeface="Calibri"/>
              <a:sym typeface="Calibri"/>
            </a:endParaRPr>
          </a:p>
        </p:txBody>
      </p:sp>
      <p:pic>
        <p:nvPicPr>
          <p:cNvPr id="781" name="Google Shape;781;p61"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82" name="Google Shape;782;p61"/>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83" name="Google Shape;783;p61"/>
          <p:cNvSpPr txBox="1"/>
          <p:nvPr/>
        </p:nvSpPr>
        <p:spPr>
          <a:xfrm>
            <a:off x="96100" y="573300"/>
            <a:ext cx="4791600" cy="3764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4" name="Google Shape;784;p61"/>
          <p:cNvSpPr txBox="1"/>
          <p:nvPr/>
        </p:nvSpPr>
        <p:spPr>
          <a:xfrm>
            <a:off x="421900" y="772400"/>
            <a:ext cx="4008600" cy="331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solidFill>
                <a:schemeClr val="dk1"/>
              </a:solidFill>
            </a:endParaRPr>
          </a:p>
        </p:txBody>
      </p:sp>
      <p:sp>
        <p:nvSpPr>
          <p:cNvPr id="785" name="Google Shape;785;p61"/>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786" name="Google Shape;786;p61"/>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787" name="Google Shape;787;p61"/>
          <p:cNvPicPr preferRelativeResize="0"/>
          <p:nvPr/>
        </p:nvPicPr>
        <p:blipFill>
          <a:blip r:embed="rId4">
            <a:alphaModFix/>
          </a:blip>
          <a:stretch>
            <a:fillRect/>
          </a:stretch>
        </p:blipFill>
        <p:spPr>
          <a:xfrm>
            <a:off x="200275" y="772400"/>
            <a:ext cx="4447598" cy="3258449"/>
          </a:xfrm>
          <a:prstGeom prst="rect">
            <a:avLst/>
          </a:prstGeom>
          <a:noFill/>
          <a:ln>
            <a:noFill/>
          </a:ln>
        </p:spPr>
      </p:pic>
      <p:sp>
        <p:nvSpPr>
          <p:cNvPr id="788" name="Google Shape;788;p61"/>
          <p:cNvSpPr txBox="1"/>
          <p:nvPr/>
        </p:nvSpPr>
        <p:spPr>
          <a:xfrm>
            <a:off x="4860275" y="738400"/>
            <a:ext cx="4008600" cy="391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Commute Air and GoJet Airlines are now in the top 5</a:t>
            </a:r>
            <a:endParaRPr/>
          </a:p>
          <a:p>
            <a:pPr marL="457200" lvl="0" indent="-317500" algn="l" rtl="0">
              <a:spcBef>
                <a:spcPts val="0"/>
              </a:spcBef>
              <a:spcAft>
                <a:spcPts val="0"/>
              </a:spcAft>
              <a:buSzPts val="1400"/>
              <a:buChar char="-"/>
            </a:pPr>
            <a:r>
              <a:rPr lang="en"/>
              <a:t>Frontier has the lowest (74.36%)</a:t>
            </a:r>
            <a:endParaRPr/>
          </a:p>
          <a:p>
            <a:pPr marL="457200" lvl="0" indent="-317500" algn="l" rtl="0">
              <a:lnSpc>
                <a:spcPct val="115000"/>
              </a:lnSpc>
              <a:spcBef>
                <a:spcPts val="0"/>
              </a:spcBef>
              <a:spcAft>
                <a:spcPts val="0"/>
              </a:spcAft>
              <a:buSzPts val="1400"/>
              <a:buChar char="-"/>
            </a:pPr>
            <a:r>
              <a:rPr lang="en"/>
              <a:t>Horizon Air has the highest (85.72%)</a:t>
            </a:r>
            <a:endParaRPr/>
          </a:p>
          <a:p>
            <a:pPr marL="457200" lvl="0" indent="-336550" algn="l" rtl="0">
              <a:lnSpc>
                <a:spcPct val="115000"/>
              </a:lnSpc>
              <a:spcBef>
                <a:spcPts val="0"/>
              </a:spcBef>
              <a:spcAft>
                <a:spcPts val="0"/>
              </a:spcAft>
              <a:buSzPts val="1700"/>
              <a:buChar char="-"/>
            </a:pPr>
            <a:r>
              <a:rPr lang="en">
                <a:solidFill>
                  <a:schemeClr val="dk1"/>
                </a:solidFill>
              </a:rPr>
              <a:t>Frontier Airlines ranked 4th in the total number of flights but has the highest number of flight delays amongst them all.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Commute Air has lowest number of flights but is ranking 2nd in terms of delay.</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2"/>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What are the Overall Causes of Delay Percentages?</a:t>
            </a:r>
            <a:endParaRPr dirty="0">
              <a:solidFill>
                <a:schemeClr val="lt1"/>
              </a:solidFill>
              <a:latin typeface="Calibri"/>
              <a:ea typeface="Calibri"/>
              <a:cs typeface="Calibri"/>
              <a:sym typeface="Calibri"/>
            </a:endParaRPr>
          </a:p>
        </p:txBody>
      </p:sp>
      <p:pic>
        <p:nvPicPr>
          <p:cNvPr id="795" name="Google Shape;795;p62"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96" name="Google Shape;796;p62"/>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97" name="Google Shape;797;p62"/>
          <p:cNvSpPr txBox="1"/>
          <p:nvPr/>
        </p:nvSpPr>
        <p:spPr>
          <a:xfrm>
            <a:off x="6996957" y="4244829"/>
            <a:ext cx="1929468" cy="817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9975E07E-A9F6-2FC7-5C9A-B78465DA7396}"/>
              </a:ext>
            </a:extLst>
          </p:cNvPr>
          <p:cNvPicPr>
            <a:picLocks noChangeAspect="1"/>
          </p:cNvPicPr>
          <p:nvPr/>
        </p:nvPicPr>
        <p:blipFill>
          <a:blip r:embed="rId4"/>
          <a:stretch>
            <a:fillRect/>
          </a:stretch>
        </p:blipFill>
        <p:spPr>
          <a:xfrm>
            <a:off x="1" y="542185"/>
            <a:ext cx="2874498" cy="2112688"/>
          </a:xfrm>
          <a:prstGeom prst="rect">
            <a:avLst/>
          </a:prstGeom>
        </p:spPr>
      </p:pic>
      <p:pic>
        <p:nvPicPr>
          <p:cNvPr id="9" name="Picture 8">
            <a:extLst>
              <a:ext uri="{FF2B5EF4-FFF2-40B4-BE49-F238E27FC236}">
                <a16:creationId xmlns:a16="http://schemas.microsoft.com/office/drawing/2014/main" id="{51463B9F-E8F9-84C6-BAD7-D7B2492D16A3}"/>
              </a:ext>
            </a:extLst>
          </p:cNvPr>
          <p:cNvPicPr>
            <a:picLocks noChangeAspect="1"/>
          </p:cNvPicPr>
          <p:nvPr/>
        </p:nvPicPr>
        <p:blipFill>
          <a:blip r:embed="rId5"/>
          <a:stretch>
            <a:fillRect/>
          </a:stretch>
        </p:blipFill>
        <p:spPr>
          <a:xfrm>
            <a:off x="3033066" y="573300"/>
            <a:ext cx="2260387" cy="2112689"/>
          </a:xfrm>
          <a:prstGeom prst="rect">
            <a:avLst/>
          </a:prstGeom>
        </p:spPr>
      </p:pic>
      <p:pic>
        <p:nvPicPr>
          <p:cNvPr id="11" name="Picture 10">
            <a:extLst>
              <a:ext uri="{FF2B5EF4-FFF2-40B4-BE49-F238E27FC236}">
                <a16:creationId xmlns:a16="http://schemas.microsoft.com/office/drawing/2014/main" id="{51E54505-0F99-DA07-E9E1-E415144B4BFC}"/>
              </a:ext>
            </a:extLst>
          </p:cNvPr>
          <p:cNvPicPr>
            <a:picLocks noChangeAspect="1"/>
          </p:cNvPicPr>
          <p:nvPr/>
        </p:nvPicPr>
        <p:blipFill>
          <a:blip r:embed="rId6"/>
          <a:stretch>
            <a:fillRect/>
          </a:stretch>
        </p:blipFill>
        <p:spPr>
          <a:xfrm>
            <a:off x="5755072" y="1517765"/>
            <a:ext cx="2692866" cy="2107970"/>
          </a:xfrm>
          <a:prstGeom prst="rect">
            <a:avLst/>
          </a:prstGeom>
        </p:spPr>
      </p:pic>
      <p:pic>
        <p:nvPicPr>
          <p:cNvPr id="13" name="Picture 12">
            <a:extLst>
              <a:ext uri="{FF2B5EF4-FFF2-40B4-BE49-F238E27FC236}">
                <a16:creationId xmlns:a16="http://schemas.microsoft.com/office/drawing/2014/main" id="{43A3476C-CBFC-2B87-6EB4-1809A1A9B1B9}"/>
              </a:ext>
            </a:extLst>
          </p:cNvPr>
          <p:cNvPicPr>
            <a:picLocks noChangeAspect="1"/>
          </p:cNvPicPr>
          <p:nvPr/>
        </p:nvPicPr>
        <p:blipFill>
          <a:blip r:embed="rId7"/>
          <a:stretch>
            <a:fillRect/>
          </a:stretch>
        </p:blipFill>
        <p:spPr>
          <a:xfrm>
            <a:off x="141597" y="2853975"/>
            <a:ext cx="2584825" cy="1833657"/>
          </a:xfrm>
          <a:prstGeom prst="rect">
            <a:avLst/>
          </a:prstGeom>
        </p:spPr>
      </p:pic>
      <p:pic>
        <p:nvPicPr>
          <p:cNvPr id="15" name="Picture 14">
            <a:extLst>
              <a:ext uri="{FF2B5EF4-FFF2-40B4-BE49-F238E27FC236}">
                <a16:creationId xmlns:a16="http://schemas.microsoft.com/office/drawing/2014/main" id="{83A886B7-116D-B21D-3252-CEBCFE2A2580}"/>
              </a:ext>
            </a:extLst>
          </p:cNvPr>
          <p:cNvPicPr>
            <a:picLocks noChangeAspect="1"/>
          </p:cNvPicPr>
          <p:nvPr/>
        </p:nvPicPr>
        <p:blipFill>
          <a:blip r:embed="rId8"/>
          <a:stretch>
            <a:fillRect/>
          </a:stretch>
        </p:blipFill>
        <p:spPr>
          <a:xfrm>
            <a:off x="3033066" y="2819745"/>
            <a:ext cx="2260387" cy="183365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2"/>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What are the Overall Causes of Delay Percentages for the Small Airlines?</a:t>
            </a:r>
            <a:endParaRPr dirty="0">
              <a:solidFill>
                <a:schemeClr val="lt1"/>
              </a:solidFill>
              <a:latin typeface="Calibri"/>
              <a:ea typeface="Calibri"/>
              <a:cs typeface="Calibri"/>
              <a:sym typeface="Calibri"/>
            </a:endParaRPr>
          </a:p>
        </p:txBody>
      </p:sp>
      <p:pic>
        <p:nvPicPr>
          <p:cNvPr id="795" name="Google Shape;795;p62"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96" name="Google Shape;796;p62"/>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97" name="Google Shape;797;p62"/>
          <p:cNvSpPr txBox="1"/>
          <p:nvPr/>
        </p:nvSpPr>
        <p:spPr>
          <a:xfrm>
            <a:off x="6996957" y="4244829"/>
            <a:ext cx="1929468" cy="817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AF7B7D5-6909-233C-E3BF-3E34788AD783}"/>
              </a:ext>
            </a:extLst>
          </p:cNvPr>
          <p:cNvPicPr>
            <a:picLocks noChangeAspect="1"/>
          </p:cNvPicPr>
          <p:nvPr/>
        </p:nvPicPr>
        <p:blipFill>
          <a:blip r:embed="rId4"/>
          <a:stretch>
            <a:fillRect/>
          </a:stretch>
        </p:blipFill>
        <p:spPr>
          <a:xfrm>
            <a:off x="0" y="674441"/>
            <a:ext cx="3033066" cy="2002197"/>
          </a:xfrm>
          <a:prstGeom prst="rect">
            <a:avLst/>
          </a:prstGeom>
        </p:spPr>
      </p:pic>
      <p:pic>
        <p:nvPicPr>
          <p:cNvPr id="6" name="Picture 5">
            <a:extLst>
              <a:ext uri="{FF2B5EF4-FFF2-40B4-BE49-F238E27FC236}">
                <a16:creationId xmlns:a16="http://schemas.microsoft.com/office/drawing/2014/main" id="{0EBF4D13-0AC6-81D0-9DEA-6F69CD14D2D3}"/>
              </a:ext>
            </a:extLst>
          </p:cNvPr>
          <p:cNvPicPr>
            <a:picLocks noChangeAspect="1"/>
          </p:cNvPicPr>
          <p:nvPr/>
        </p:nvPicPr>
        <p:blipFill>
          <a:blip r:embed="rId5"/>
          <a:stretch>
            <a:fillRect/>
          </a:stretch>
        </p:blipFill>
        <p:spPr>
          <a:xfrm>
            <a:off x="3150512" y="677308"/>
            <a:ext cx="2687231" cy="1590587"/>
          </a:xfrm>
          <a:prstGeom prst="rect">
            <a:avLst/>
          </a:prstGeom>
        </p:spPr>
      </p:pic>
      <p:pic>
        <p:nvPicPr>
          <p:cNvPr id="8" name="Picture 7">
            <a:extLst>
              <a:ext uri="{FF2B5EF4-FFF2-40B4-BE49-F238E27FC236}">
                <a16:creationId xmlns:a16="http://schemas.microsoft.com/office/drawing/2014/main" id="{31E2C70D-2702-3190-C6EF-23B20F663AA1}"/>
              </a:ext>
            </a:extLst>
          </p:cNvPr>
          <p:cNvPicPr>
            <a:picLocks noChangeAspect="1"/>
          </p:cNvPicPr>
          <p:nvPr/>
        </p:nvPicPr>
        <p:blipFill>
          <a:blip r:embed="rId6"/>
          <a:stretch>
            <a:fillRect/>
          </a:stretch>
        </p:blipFill>
        <p:spPr>
          <a:xfrm>
            <a:off x="13901" y="2774599"/>
            <a:ext cx="2788355" cy="1833658"/>
          </a:xfrm>
          <a:prstGeom prst="rect">
            <a:avLst/>
          </a:prstGeom>
        </p:spPr>
      </p:pic>
      <p:pic>
        <p:nvPicPr>
          <p:cNvPr id="12" name="Picture 11">
            <a:extLst>
              <a:ext uri="{FF2B5EF4-FFF2-40B4-BE49-F238E27FC236}">
                <a16:creationId xmlns:a16="http://schemas.microsoft.com/office/drawing/2014/main" id="{D409733D-0ECD-FC31-92A8-11FBA7FCDB0B}"/>
              </a:ext>
            </a:extLst>
          </p:cNvPr>
          <p:cNvPicPr>
            <a:picLocks noChangeAspect="1"/>
          </p:cNvPicPr>
          <p:nvPr/>
        </p:nvPicPr>
        <p:blipFill>
          <a:blip r:embed="rId7"/>
          <a:stretch>
            <a:fillRect/>
          </a:stretch>
        </p:blipFill>
        <p:spPr>
          <a:xfrm>
            <a:off x="2865322" y="2774598"/>
            <a:ext cx="2690031" cy="1833657"/>
          </a:xfrm>
          <a:prstGeom prst="rect">
            <a:avLst/>
          </a:prstGeom>
        </p:spPr>
      </p:pic>
      <p:pic>
        <p:nvPicPr>
          <p:cNvPr id="16" name="Picture 15">
            <a:extLst>
              <a:ext uri="{FF2B5EF4-FFF2-40B4-BE49-F238E27FC236}">
                <a16:creationId xmlns:a16="http://schemas.microsoft.com/office/drawing/2014/main" id="{18518A00-F986-D69D-D530-F347C75D77BA}"/>
              </a:ext>
            </a:extLst>
          </p:cNvPr>
          <p:cNvPicPr>
            <a:picLocks noChangeAspect="1"/>
          </p:cNvPicPr>
          <p:nvPr/>
        </p:nvPicPr>
        <p:blipFill>
          <a:blip r:embed="rId8"/>
          <a:stretch>
            <a:fillRect/>
          </a:stretch>
        </p:blipFill>
        <p:spPr>
          <a:xfrm>
            <a:off x="5872864" y="1504339"/>
            <a:ext cx="3179395" cy="1918369"/>
          </a:xfrm>
          <a:prstGeom prst="rect">
            <a:avLst/>
          </a:prstGeom>
        </p:spPr>
      </p:pic>
    </p:spTree>
    <p:extLst>
      <p:ext uri="{BB962C8B-B14F-4D97-AF65-F5344CB8AC3E}">
        <p14:creationId xmlns:p14="http://schemas.microsoft.com/office/powerpoint/2010/main" val="2996524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85"/>
          <p:cNvPicPr preferRelativeResize="0"/>
          <p:nvPr/>
        </p:nvPicPr>
        <p:blipFill>
          <a:blip r:embed="rId3">
            <a:alphaModFix/>
          </a:blip>
          <a:stretch>
            <a:fillRect/>
          </a:stretch>
        </p:blipFill>
        <p:spPr>
          <a:xfrm>
            <a:off x="-131650" y="-7625"/>
            <a:ext cx="9275651" cy="5151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4"/>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Departure vs Arrival Delays</a:t>
            </a:r>
            <a:endParaRPr>
              <a:solidFill>
                <a:schemeClr val="lt1"/>
              </a:solidFill>
              <a:latin typeface="Calibri"/>
              <a:ea typeface="Calibri"/>
              <a:cs typeface="Calibri"/>
              <a:sym typeface="Calibri"/>
            </a:endParaRPr>
          </a:p>
        </p:txBody>
      </p:sp>
      <p:pic>
        <p:nvPicPr>
          <p:cNvPr id="820" name="Google Shape;820;p64"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21" name="Google Shape;821;p64"/>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22" name="Google Shape;822;p64"/>
          <p:cNvSpPr txBox="1"/>
          <p:nvPr/>
        </p:nvSpPr>
        <p:spPr>
          <a:xfrm>
            <a:off x="421900" y="772400"/>
            <a:ext cx="4008600" cy="258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solidFill>
                <a:schemeClr val="dk1"/>
              </a:solidFill>
            </a:endParaRPr>
          </a:p>
        </p:txBody>
      </p:sp>
      <p:sp>
        <p:nvSpPr>
          <p:cNvPr id="823" name="Google Shape;823;p64"/>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pic>
        <p:nvPicPr>
          <p:cNvPr id="824" name="Google Shape;824;p64"/>
          <p:cNvPicPr preferRelativeResize="0"/>
          <p:nvPr/>
        </p:nvPicPr>
        <p:blipFill>
          <a:blip r:embed="rId4">
            <a:alphaModFix/>
          </a:blip>
          <a:stretch>
            <a:fillRect/>
          </a:stretch>
        </p:blipFill>
        <p:spPr>
          <a:xfrm>
            <a:off x="137550" y="649825"/>
            <a:ext cx="8250902" cy="3919964"/>
          </a:xfrm>
          <a:prstGeom prst="rect">
            <a:avLst/>
          </a:prstGeom>
          <a:noFill/>
          <a:ln>
            <a:noFill/>
          </a:ln>
        </p:spPr>
      </p:pic>
      <p:sp>
        <p:nvSpPr>
          <p:cNvPr id="825" name="Google Shape;825;p64"/>
          <p:cNvSpPr/>
          <p:nvPr/>
        </p:nvSpPr>
        <p:spPr>
          <a:xfrm>
            <a:off x="7947400" y="1208700"/>
            <a:ext cx="1196700" cy="819300"/>
          </a:xfrm>
          <a:prstGeom prst="wedgeRoundRectCallout">
            <a:avLst>
              <a:gd name="adj1" fmla="val -46194"/>
              <a:gd name="adj2" fmla="val 8334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Most departure delays</a:t>
            </a:r>
            <a:endParaRPr/>
          </a:p>
        </p:txBody>
      </p:sp>
      <p:sp>
        <p:nvSpPr>
          <p:cNvPr id="826" name="Google Shape;826;p64"/>
          <p:cNvSpPr/>
          <p:nvPr/>
        </p:nvSpPr>
        <p:spPr>
          <a:xfrm>
            <a:off x="0" y="573300"/>
            <a:ext cx="809100" cy="635400"/>
          </a:xfrm>
          <a:prstGeom prst="wedgeRoundRectCallout">
            <a:avLst>
              <a:gd name="adj1" fmla="val 175655"/>
              <a:gd name="adj2" fmla="val 11447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Least Arrival delays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5"/>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Arrival Delays Per Airport</a:t>
            </a:r>
            <a:endParaRPr>
              <a:solidFill>
                <a:schemeClr val="lt1"/>
              </a:solidFill>
              <a:latin typeface="Calibri"/>
              <a:ea typeface="Calibri"/>
              <a:cs typeface="Calibri"/>
              <a:sym typeface="Calibri"/>
            </a:endParaRPr>
          </a:p>
        </p:txBody>
      </p:sp>
      <p:pic>
        <p:nvPicPr>
          <p:cNvPr id="833" name="Google Shape;833;p65"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34" name="Google Shape;834;p65"/>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35" name="Google Shape;835;p65"/>
          <p:cNvSpPr txBox="1"/>
          <p:nvPr/>
        </p:nvSpPr>
        <p:spPr>
          <a:xfrm>
            <a:off x="292050" y="1335600"/>
            <a:ext cx="2783100" cy="25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Top 5 airports with the most delays</a:t>
            </a:r>
            <a:endParaRPr/>
          </a:p>
          <a:p>
            <a:pPr marL="457200" lvl="0" indent="-317500" algn="l" rtl="0">
              <a:spcBef>
                <a:spcPts val="0"/>
              </a:spcBef>
              <a:spcAft>
                <a:spcPts val="0"/>
              </a:spcAft>
              <a:buSzPts val="1400"/>
              <a:buChar char="-"/>
            </a:pPr>
            <a:r>
              <a:rPr lang="en"/>
              <a:t>Seattle Tacoma (SEA)</a:t>
            </a:r>
            <a:endParaRPr/>
          </a:p>
          <a:p>
            <a:pPr marL="457200" lvl="0" indent="-317500" algn="l" rtl="0">
              <a:spcBef>
                <a:spcPts val="0"/>
              </a:spcBef>
              <a:spcAft>
                <a:spcPts val="0"/>
              </a:spcAft>
              <a:buSzPts val="1400"/>
              <a:buChar char="-"/>
            </a:pPr>
            <a:r>
              <a:rPr lang="en"/>
              <a:t>Chicago O’Hare (ORD)</a:t>
            </a:r>
            <a:endParaRPr/>
          </a:p>
          <a:p>
            <a:pPr marL="457200" lvl="0" indent="-317500" algn="l" rtl="0">
              <a:spcBef>
                <a:spcPts val="0"/>
              </a:spcBef>
              <a:spcAft>
                <a:spcPts val="0"/>
              </a:spcAft>
              <a:buSzPts val="1400"/>
              <a:buChar char="-"/>
            </a:pPr>
            <a:r>
              <a:rPr lang="en"/>
              <a:t>George Bush Intercontinental (IAH)</a:t>
            </a:r>
            <a:endParaRPr/>
          </a:p>
          <a:p>
            <a:pPr marL="457200" lvl="0" indent="-317500" algn="l" rtl="0">
              <a:spcBef>
                <a:spcPts val="0"/>
              </a:spcBef>
              <a:spcAft>
                <a:spcPts val="0"/>
              </a:spcAft>
              <a:buSzPts val="1400"/>
              <a:buChar char="-"/>
            </a:pPr>
            <a:r>
              <a:rPr lang="en"/>
              <a:t>Dallas Fort Worth (DFW)</a:t>
            </a:r>
            <a:endParaRPr/>
          </a:p>
          <a:p>
            <a:pPr marL="457200" lvl="0" indent="-317500" algn="l" rtl="0">
              <a:spcBef>
                <a:spcPts val="0"/>
              </a:spcBef>
              <a:spcAft>
                <a:spcPts val="0"/>
              </a:spcAft>
              <a:buSzPts val="1400"/>
              <a:buChar char="-"/>
            </a:pPr>
            <a:r>
              <a:rPr lang="en"/>
              <a:t>Dulles International (IAD)</a:t>
            </a:r>
            <a:endParaRPr/>
          </a:p>
          <a:p>
            <a:pPr marL="0" lvl="0" indent="0" algn="l" rtl="0">
              <a:spcBef>
                <a:spcPts val="0"/>
              </a:spcBef>
              <a:spcAft>
                <a:spcPts val="0"/>
              </a:spcAft>
              <a:buNone/>
            </a:pPr>
            <a:endParaRPr/>
          </a:p>
        </p:txBody>
      </p:sp>
      <p:sp>
        <p:nvSpPr>
          <p:cNvPr id="836" name="Google Shape;836;p65"/>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837" name="Google Shape;837;p65"/>
          <p:cNvSpPr txBox="1"/>
          <p:nvPr/>
        </p:nvSpPr>
        <p:spPr>
          <a:xfrm>
            <a:off x="5330475" y="3029450"/>
            <a:ext cx="3319800" cy="211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838" name="Google Shape;838;p65"/>
          <p:cNvSpPr txBox="1"/>
          <p:nvPr/>
        </p:nvSpPr>
        <p:spPr>
          <a:xfrm>
            <a:off x="4860275" y="738400"/>
            <a:ext cx="4008600" cy="39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39" name="Google Shape;839;p65"/>
          <p:cNvPicPr preferRelativeResize="0"/>
          <p:nvPr/>
        </p:nvPicPr>
        <p:blipFill>
          <a:blip r:embed="rId4">
            <a:alphaModFix/>
          </a:blip>
          <a:stretch>
            <a:fillRect/>
          </a:stretch>
        </p:blipFill>
        <p:spPr>
          <a:xfrm>
            <a:off x="3411075" y="1095525"/>
            <a:ext cx="5687100" cy="3201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7"/>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Predictive Modeling- Evaluation (Pre-Covid)</a:t>
            </a:r>
            <a:endParaRPr>
              <a:solidFill>
                <a:schemeClr val="lt1"/>
              </a:solidFill>
              <a:latin typeface="Calibri"/>
              <a:ea typeface="Calibri"/>
              <a:cs typeface="Calibri"/>
              <a:sym typeface="Calibri"/>
            </a:endParaRPr>
          </a:p>
        </p:txBody>
      </p:sp>
      <p:pic>
        <p:nvPicPr>
          <p:cNvPr id="859" name="Google Shape;859;p67"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pic>
        <p:nvPicPr>
          <p:cNvPr id="860" name="Google Shape;860;p67"/>
          <p:cNvPicPr preferRelativeResize="0"/>
          <p:nvPr/>
        </p:nvPicPr>
        <p:blipFill>
          <a:blip r:embed="rId4">
            <a:alphaModFix/>
          </a:blip>
          <a:stretch>
            <a:fillRect/>
          </a:stretch>
        </p:blipFill>
        <p:spPr>
          <a:xfrm>
            <a:off x="26825" y="573300"/>
            <a:ext cx="2762425" cy="1662124"/>
          </a:xfrm>
          <a:prstGeom prst="rect">
            <a:avLst/>
          </a:prstGeom>
          <a:noFill/>
          <a:ln>
            <a:noFill/>
          </a:ln>
        </p:spPr>
      </p:pic>
      <p:pic>
        <p:nvPicPr>
          <p:cNvPr id="861" name="Google Shape;861;p67"/>
          <p:cNvPicPr preferRelativeResize="0"/>
          <p:nvPr/>
        </p:nvPicPr>
        <p:blipFill>
          <a:blip r:embed="rId5">
            <a:alphaModFix/>
          </a:blip>
          <a:stretch>
            <a:fillRect/>
          </a:stretch>
        </p:blipFill>
        <p:spPr>
          <a:xfrm>
            <a:off x="26825" y="2840450"/>
            <a:ext cx="2891375" cy="1554525"/>
          </a:xfrm>
          <a:prstGeom prst="rect">
            <a:avLst/>
          </a:prstGeom>
          <a:noFill/>
          <a:ln>
            <a:noFill/>
          </a:ln>
        </p:spPr>
      </p:pic>
      <p:pic>
        <p:nvPicPr>
          <p:cNvPr id="862" name="Google Shape;862;p67"/>
          <p:cNvPicPr preferRelativeResize="0"/>
          <p:nvPr/>
        </p:nvPicPr>
        <p:blipFill>
          <a:blip r:embed="rId6">
            <a:alphaModFix/>
          </a:blip>
          <a:stretch>
            <a:fillRect/>
          </a:stretch>
        </p:blipFill>
        <p:spPr>
          <a:xfrm>
            <a:off x="4466450" y="573300"/>
            <a:ext cx="2543521" cy="1662125"/>
          </a:xfrm>
          <a:prstGeom prst="rect">
            <a:avLst/>
          </a:prstGeom>
          <a:noFill/>
          <a:ln>
            <a:noFill/>
          </a:ln>
        </p:spPr>
      </p:pic>
      <p:pic>
        <p:nvPicPr>
          <p:cNvPr id="863" name="Google Shape;863;p67"/>
          <p:cNvPicPr preferRelativeResize="0"/>
          <p:nvPr/>
        </p:nvPicPr>
        <p:blipFill>
          <a:blip r:embed="rId7">
            <a:alphaModFix/>
          </a:blip>
          <a:stretch>
            <a:fillRect/>
          </a:stretch>
        </p:blipFill>
        <p:spPr>
          <a:xfrm>
            <a:off x="4500175" y="2656550"/>
            <a:ext cx="2543525" cy="1908018"/>
          </a:xfrm>
          <a:prstGeom prst="rect">
            <a:avLst/>
          </a:prstGeom>
          <a:noFill/>
          <a:ln>
            <a:noFill/>
          </a:ln>
        </p:spPr>
      </p:pic>
      <p:sp>
        <p:nvSpPr>
          <p:cNvPr id="864" name="Google Shape;864;p67"/>
          <p:cNvSpPr/>
          <p:nvPr/>
        </p:nvSpPr>
        <p:spPr>
          <a:xfrm>
            <a:off x="2811975" y="783925"/>
            <a:ext cx="1047000" cy="485400"/>
          </a:xfrm>
          <a:prstGeom prst="wedgeRoundRectCallout">
            <a:avLst>
              <a:gd name="adj1" fmla="val -54346"/>
              <a:gd name="adj2" fmla="val 125041"/>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Decision Tree</a:t>
            </a:r>
            <a:endParaRPr dirty="0"/>
          </a:p>
        </p:txBody>
      </p:sp>
      <p:sp>
        <p:nvSpPr>
          <p:cNvPr id="865" name="Google Shape;865;p67"/>
          <p:cNvSpPr/>
          <p:nvPr/>
        </p:nvSpPr>
        <p:spPr>
          <a:xfrm>
            <a:off x="2918200" y="3002375"/>
            <a:ext cx="1122900" cy="573300"/>
          </a:xfrm>
          <a:prstGeom prst="wedgeRoundRectCallout">
            <a:avLst>
              <a:gd name="adj1" fmla="val -51351"/>
              <a:gd name="adj2" fmla="val 116161"/>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Bagged Tree</a:t>
            </a:r>
          </a:p>
        </p:txBody>
      </p:sp>
      <p:sp>
        <p:nvSpPr>
          <p:cNvPr id="866" name="Google Shape;866;p67"/>
          <p:cNvSpPr/>
          <p:nvPr/>
        </p:nvSpPr>
        <p:spPr>
          <a:xfrm>
            <a:off x="7045125" y="738525"/>
            <a:ext cx="1244100" cy="485400"/>
          </a:xfrm>
          <a:prstGeom prst="wedgeRoundRectCallout">
            <a:avLst>
              <a:gd name="adj1" fmla="val -50000"/>
              <a:gd name="adj2" fmla="val 115642"/>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867" name="Google Shape;867;p67"/>
          <p:cNvSpPr/>
          <p:nvPr/>
        </p:nvSpPr>
        <p:spPr>
          <a:xfrm>
            <a:off x="7121000" y="2835475"/>
            <a:ext cx="1259400" cy="573300"/>
          </a:xfrm>
          <a:prstGeom prst="wedgeRoundRectCallout">
            <a:avLst>
              <a:gd name="adj1" fmla="val -56025"/>
              <a:gd name="adj2" fmla="val 118808"/>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68"/>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Predictive Modeling- Evaluation (Post- Covid)</a:t>
            </a:r>
            <a:endParaRPr>
              <a:solidFill>
                <a:schemeClr val="lt1"/>
              </a:solidFill>
              <a:latin typeface="Calibri"/>
              <a:ea typeface="Calibri"/>
              <a:cs typeface="Calibri"/>
              <a:sym typeface="Calibri"/>
            </a:endParaRPr>
          </a:p>
        </p:txBody>
      </p:sp>
      <p:pic>
        <p:nvPicPr>
          <p:cNvPr id="874" name="Google Shape;874;p68"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75" name="Google Shape;875;p68"/>
          <p:cNvSpPr txBox="1"/>
          <p:nvPr/>
        </p:nvSpPr>
        <p:spPr>
          <a:xfrm>
            <a:off x="218975" y="692875"/>
            <a:ext cx="2291100" cy="289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b="1"/>
          </a:p>
        </p:txBody>
      </p:sp>
      <p:pic>
        <p:nvPicPr>
          <p:cNvPr id="876" name="Google Shape;876;p68"/>
          <p:cNvPicPr preferRelativeResize="0"/>
          <p:nvPr/>
        </p:nvPicPr>
        <p:blipFill>
          <a:blip r:embed="rId4">
            <a:alphaModFix/>
          </a:blip>
          <a:stretch>
            <a:fillRect/>
          </a:stretch>
        </p:blipFill>
        <p:spPr>
          <a:xfrm>
            <a:off x="143825" y="573300"/>
            <a:ext cx="2291101" cy="1757894"/>
          </a:xfrm>
          <a:prstGeom prst="rect">
            <a:avLst/>
          </a:prstGeom>
          <a:noFill/>
          <a:ln>
            <a:noFill/>
          </a:ln>
        </p:spPr>
      </p:pic>
      <p:pic>
        <p:nvPicPr>
          <p:cNvPr id="877" name="Google Shape;877;p68"/>
          <p:cNvPicPr preferRelativeResize="0"/>
          <p:nvPr/>
        </p:nvPicPr>
        <p:blipFill>
          <a:blip r:embed="rId5">
            <a:alphaModFix/>
          </a:blip>
          <a:stretch>
            <a:fillRect/>
          </a:stretch>
        </p:blipFill>
        <p:spPr>
          <a:xfrm>
            <a:off x="143825" y="2613775"/>
            <a:ext cx="2291101" cy="1757894"/>
          </a:xfrm>
          <a:prstGeom prst="rect">
            <a:avLst/>
          </a:prstGeom>
          <a:noFill/>
          <a:ln>
            <a:noFill/>
          </a:ln>
        </p:spPr>
      </p:pic>
      <p:pic>
        <p:nvPicPr>
          <p:cNvPr id="878" name="Google Shape;878;p68"/>
          <p:cNvPicPr preferRelativeResize="0"/>
          <p:nvPr/>
        </p:nvPicPr>
        <p:blipFill>
          <a:blip r:embed="rId6">
            <a:alphaModFix/>
          </a:blip>
          <a:stretch>
            <a:fillRect/>
          </a:stretch>
        </p:blipFill>
        <p:spPr>
          <a:xfrm>
            <a:off x="4655575" y="573300"/>
            <a:ext cx="2291101" cy="1798105"/>
          </a:xfrm>
          <a:prstGeom prst="rect">
            <a:avLst/>
          </a:prstGeom>
          <a:noFill/>
          <a:ln>
            <a:noFill/>
          </a:ln>
        </p:spPr>
      </p:pic>
      <p:pic>
        <p:nvPicPr>
          <p:cNvPr id="879" name="Google Shape;879;p68"/>
          <p:cNvPicPr preferRelativeResize="0"/>
          <p:nvPr/>
        </p:nvPicPr>
        <p:blipFill>
          <a:blip r:embed="rId7">
            <a:alphaModFix/>
          </a:blip>
          <a:stretch>
            <a:fillRect/>
          </a:stretch>
        </p:blipFill>
        <p:spPr>
          <a:xfrm>
            <a:off x="4761849" y="2613775"/>
            <a:ext cx="2169425" cy="1914475"/>
          </a:xfrm>
          <a:prstGeom prst="rect">
            <a:avLst/>
          </a:prstGeom>
          <a:noFill/>
          <a:ln>
            <a:noFill/>
          </a:ln>
        </p:spPr>
      </p:pic>
      <p:sp>
        <p:nvSpPr>
          <p:cNvPr id="880" name="Google Shape;880;p68"/>
          <p:cNvSpPr/>
          <p:nvPr/>
        </p:nvSpPr>
        <p:spPr>
          <a:xfrm>
            <a:off x="2447850" y="984575"/>
            <a:ext cx="1137900" cy="573300"/>
          </a:xfrm>
          <a:prstGeom prst="wedgeRoundRectCallout">
            <a:avLst>
              <a:gd name="adj1" fmla="val -51334"/>
              <a:gd name="adj2" fmla="val 102801"/>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Decision Tree</a:t>
            </a:r>
            <a:endParaRPr dirty="0"/>
          </a:p>
        </p:txBody>
      </p:sp>
      <p:sp>
        <p:nvSpPr>
          <p:cNvPr id="881" name="Google Shape;881;p68"/>
          <p:cNvSpPr/>
          <p:nvPr/>
        </p:nvSpPr>
        <p:spPr>
          <a:xfrm>
            <a:off x="2447850" y="2880975"/>
            <a:ext cx="1259400" cy="573300"/>
          </a:xfrm>
          <a:prstGeom prst="wedgeRoundRectCallout">
            <a:avLst>
              <a:gd name="adj1" fmla="val -48876"/>
              <a:gd name="adj2" fmla="val 118812"/>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Bagged Tree</a:t>
            </a:r>
            <a:endParaRPr dirty="0"/>
          </a:p>
        </p:txBody>
      </p:sp>
      <p:sp>
        <p:nvSpPr>
          <p:cNvPr id="882" name="Google Shape;882;p68"/>
          <p:cNvSpPr/>
          <p:nvPr/>
        </p:nvSpPr>
        <p:spPr>
          <a:xfrm>
            <a:off x="6984450" y="908550"/>
            <a:ext cx="1016700" cy="573300"/>
          </a:xfrm>
          <a:prstGeom prst="wedgeRoundRectCallout">
            <a:avLst>
              <a:gd name="adj1" fmla="val -52985"/>
              <a:gd name="adj2" fmla="val 87053"/>
              <a:gd name="adj3"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a:t>
            </a:r>
            <a:endParaRPr/>
          </a:p>
        </p:txBody>
      </p:sp>
      <p:sp>
        <p:nvSpPr>
          <p:cNvPr id="883" name="Google Shape;883;p68"/>
          <p:cNvSpPr/>
          <p:nvPr/>
        </p:nvSpPr>
        <p:spPr>
          <a:xfrm>
            <a:off x="6984450" y="2880975"/>
            <a:ext cx="1137900" cy="573300"/>
          </a:xfrm>
          <a:prstGeom prst="wedgeRoundRectCallout">
            <a:avLst>
              <a:gd name="adj1" fmla="val -52667"/>
              <a:gd name="adj2" fmla="val 81759"/>
              <a:gd name="adj3" fmla="val 0"/>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Logistic Regression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5"/>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IN" sz="1600" dirty="0">
                <a:solidFill>
                  <a:schemeClr val="lt1"/>
                </a:solidFill>
                <a:latin typeface="Calibri"/>
                <a:ea typeface="Calibri"/>
                <a:cs typeface="Calibri"/>
                <a:sym typeface="Calibri"/>
              </a:rPr>
              <a:t>Key Highlights for EDA</a:t>
            </a:r>
            <a:endParaRPr sz="1600" dirty="0">
              <a:solidFill>
                <a:schemeClr val="lt1"/>
              </a:solidFill>
              <a:latin typeface="Calibri"/>
              <a:ea typeface="Calibri"/>
              <a:cs typeface="Calibri"/>
              <a:sym typeface="Calibri"/>
            </a:endParaRPr>
          </a:p>
        </p:txBody>
      </p:sp>
      <p:pic>
        <p:nvPicPr>
          <p:cNvPr id="716" name="Google Shape;716;p55"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17" name="Google Shape;717;p55"/>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18" name="Google Shape;718;p55"/>
          <p:cNvSpPr txBox="1"/>
          <p:nvPr/>
        </p:nvSpPr>
        <p:spPr>
          <a:xfrm>
            <a:off x="136615" y="627300"/>
            <a:ext cx="7739100" cy="38889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en-IN" sz="1200" dirty="0">
                <a:solidFill>
                  <a:schemeClr val="dk1"/>
                </a:solidFill>
                <a:latin typeface="+mn-lt"/>
              </a:rPr>
              <a:t>Steps we performed to get a focused data set:</a:t>
            </a:r>
          </a:p>
          <a:p>
            <a:pPr lvl="0" algn="l" rtl="0">
              <a:lnSpc>
                <a:spcPct val="115000"/>
              </a:lnSpc>
              <a:spcBef>
                <a:spcPts val="0"/>
              </a:spcBef>
              <a:spcAft>
                <a:spcPts val="0"/>
              </a:spcAft>
              <a:buClr>
                <a:schemeClr val="dk1"/>
              </a:buClr>
              <a:buSzPts val="1100"/>
            </a:pPr>
            <a:endParaRPr lang="en-IN" sz="1200" dirty="0">
              <a:solidFill>
                <a:schemeClr val="dk1"/>
              </a:solidFill>
              <a:latin typeface="+mn-lt"/>
            </a:endParaRPr>
          </a:p>
          <a:p>
            <a:pPr lvl="0" algn="l" rtl="0">
              <a:lnSpc>
                <a:spcPct val="115000"/>
              </a:lnSpc>
              <a:spcBef>
                <a:spcPts val="0"/>
              </a:spcBef>
              <a:spcAft>
                <a:spcPts val="0"/>
              </a:spcAft>
              <a:buClr>
                <a:schemeClr val="dk1"/>
              </a:buClr>
              <a:buSzPts val="1100"/>
            </a:pPr>
            <a:r>
              <a:rPr lang="en-IN" sz="1200" dirty="0">
                <a:solidFill>
                  <a:schemeClr val="dk1"/>
                </a:solidFill>
                <a:latin typeface="+mn-lt"/>
              </a:rPr>
              <a:t>1) Collate the data such that the analysis can be focused on only small airlines</a:t>
            </a:r>
          </a:p>
          <a:p>
            <a:pPr lvl="0" algn="l" rtl="0">
              <a:lnSpc>
                <a:spcPct val="115000"/>
              </a:lnSpc>
              <a:spcBef>
                <a:spcPts val="0"/>
              </a:spcBef>
              <a:spcAft>
                <a:spcPts val="0"/>
              </a:spcAft>
              <a:buClr>
                <a:schemeClr val="dk1"/>
              </a:buClr>
              <a:buSzPts val="1100"/>
            </a:pPr>
            <a:endParaRPr lang="en-IN" sz="1200" dirty="0">
              <a:solidFill>
                <a:schemeClr val="dk1"/>
              </a:solidFill>
              <a:latin typeface="+mn-lt"/>
            </a:endParaRPr>
          </a:p>
          <a:p>
            <a:pPr lvl="0" algn="l" rtl="0">
              <a:lnSpc>
                <a:spcPct val="115000"/>
              </a:lnSpc>
              <a:spcBef>
                <a:spcPts val="0"/>
              </a:spcBef>
              <a:spcAft>
                <a:spcPts val="0"/>
              </a:spcAft>
              <a:buClr>
                <a:schemeClr val="dk1"/>
              </a:buClr>
              <a:buSzPts val="1100"/>
            </a:pPr>
            <a:r>
              <a:rPr lang="en-IN" sz="1200" dirty="0">
                <a:solidFill>
                  <a:schemeClr val="dk1"/>
                </a:solidFill>
                <a:latin typeface="+mn-lt"/>
              </a:rPr>
              <a:t>2) We filtered out the flights which have been cancelled:</a:t>
            </a:r>
          </a:p>
          <a:p>
            <a:pPr marL="171450" lvl="1" indent="-171450">
              <a:lnSpc>
                <a:spcPct val="115000"/>
              </a:lnSpc>
              <a:buClr>
                <a:schemeClr val="dk1"/>
              </a:buClr>
              <a:buSzPts val="1100"/>
              <a:buFontTx/>
              <a:buChar char="-"/>
            </a:pPr>
            <a:r>
              <a:rPr lang="en-IN" sz="1200" dirty="0">
                <a:solidFill>
                  <a:schemeClr val="dk1"/>
                </a:solidFill>
                <a:latin typeface="+mn-lt"/>
              </a:rPr>
              <a:t>        </a:t>
            </a:r>
            <a:r>
              <a:rPr lang="en-IN" sz="1200" b="1" dirty="0">
                <a:solidFill>
                  <a:schemeClr val="dk1"/>
                </a:solidFill>
                <a:latin typeface="+mn-lt"/>
              </a:rPr>
              <a:t>Reason</a:t>
            </a:r>
            <a:r>
              <a:rPr lang="en-IN" sz="1200" dirty="0">
                <a:solidFill>
                  <a:schemeClr val="dk1"/>
                </a:solidFill>
                <a:latin typeface="+mn-lt"/>
              </a:rPr>
              <a:t>: No arrival delay data as the flight itself changes.</a:t>
            </a:r>
          </a:p>
          <a:p>
            <a:pPr lvl="1">
              <a:lnSpc>
                <a:spcPct val="115000"/>
              </a:lnSpc>
              <a:buClr>
                <a:schemeClr val="dk1"/>
              </a:buClr>
              <a:buSzPts val="1100"/>
            </a:pPr>
            <a:endParaRPr lang="en-IN" sz="1200" dirty="0">
              <a:solidFill>
                <a:schemeClr val="dk1"/>
              </a:solidFill>
              <a:latin typeface="+mn-lt"/>
            </a:endParaRPr>
          </a:p>
          <a:p>
            <a:pPr lvl="1">
              <a:lnSpc>
                <a:spcPct val="115000"/>
              </a:lnSpc>
              <a:buClr>
                <a:schemeClr val="dk1"/>
              </a:buClr>
              <a:buSzPts val="1100"/>
            </a:pPr>
            <a:r>
              <a:rPr lang="en-IN" sz="1200" dirty="0">
                <a:solidFill>
                  <a:schemeClr val="dk1"/>
                </a:solidFill>
                <a:latin typeface="+mn-lt"/>
              </a:rPr>
              <a:t>3) We next filtered out the flights that have been diverted:</a:t>
            </a:r>
          </a:p>
          <a:p>
            <a:pPr marL="171450" lvl="3" indent="-171450">
              <a:lnSpc>
                <a:spcPct val="115000"/>
              </a:lnSpc>
              <a:buClr>
                <a:schemeClr val="dk1"/>
              </a:buClr>
              <a:buSzPts val="1100"/>
              <a:buFontTx/>
              <a:buChar char="-"/>
            </a:pPr>
            <a:r>
              <a:rPr lang="en-IN" sz="1200" dirty="0">
                <a:solidFill>
                  <a:schemeClr val="dk1"/>
                </a:solidFill>
                <a:latin typeface="+mn-lt"/>
              </a:rPr>
              <a:t>       </a:t>
            </a:r>
            <a:r>
              <a:rPr lang="en-IN" sz="1200" b="1" dirty="0">
                <a:solidFill>
                  <a:schemeClr val="dk1"/>
                </a:solidFill>
                <a:latin typeface="+mn-lt"/>
              </a:rPr>
              <a:t>Reason</a:t>
            </a:r>
            <a:r>
              <a:rPr lang="en-IN" sz="1200" dirty="0">
                <a:solidFill>
                  <a:schemeClr val="dk1"/>
                </a:solidFill>
                <a:latin typeface="+mn-lt"/>
              </a:rPr>
              <a:t>: </a:t>
            </a:r>
            <a:r>
              <a:rPr lang="en-IN" sz="1200">
                <a:solidFill>
                  <a:schemeClr val="dk1"/>
                </a:solidFill>
                <a:latin typeface="+mn-lt"/>
              </a:rPr>
              <a:t>Since diversion delay </a:t>
            </a:r>
            <a:r>
              <a:rPr lang="en-IN" sz="1200" dirty="0">
                <a:solidFill>
                  <a:schemeClr val="dk1"/>
                </a:solidFill>
                <a:latin typeface="+mn-lt"/>
              </a:rPr>
              <a:t>d</a:t>
            </a:r>
            <a:r>
              <a:rPr lang="en-IN" sz="1200">
                <a:solidFill>
                  <a:schemeClr val="dk1"/>
                </a:solidFill>
                <a:latin typeface="+mn-lt"/>
              </a:rPr>
              <a:t>ata </a:t>
            </a:r>
            <a:r>
              <a:rPr lang="en-IN" sz="1200" dirty="0">
                <a:solidFill>
                  <a:schemeClr val="dk1"/>
                </a:solidFill>
                <a:latin typeface="+mn-lt"/>
              </a:rPr>
              <a:t>was not present and we are not considering it to be part of our analysis.</a:t>
            </a:r>
          </a:p>
          <a:p>
            <a:pPr marL="171450" lvl="3" indent="-171450">
              <a:lnSpc>
                <a:spcPct val="115000"/>
              </a:lnSpc>
              <a:buClr>
                <a:schemeClr val="dk1"/>
              </a:buClr>
              <a:buSzPts val="1100"/>
              <a:buFontTx/>
              <a:buChar char="-"/>
            </a:pPr>
            <a:endParaRPr lang="en-IN" sz="1200" dirty="0">
              <a:solidFill>
                <a:schemeClr val="dk1"/>
              </a:solidFill>
              <a:latin typeface="+mn-lt"/>
            </a:endParaRPr>
          </a:p>
          <a:p>
            <a:pPr lvl="3">
              <a:lnSpc>
                <a:spcPct val="115000"/>
              </a:lnSpc>
              <a:buClr>
                <a:schemeClr val="dk1"/>
              </a:buClr>
              <a:buSzPts val="1100"/>
            </a:pPr>
            <a:r>
              <a:rPr lang="en-IN" sz="1200" dirty="0">
                <a:solidFill>
                  <a:schemeClr val="dk1"/>
                </a:solidFill>
                <a:latin typeface="+mn-lt"/>
              </a:rPr>
              <a:t>4) We then looked at fields with all NULL values and removed them at the filtering stage.</a:t>
            </a:r>
          </a:p>
          <a:p>
            <a:pPr lvl="3">
              <a:lnSpc>
                <a:spcPct val="115000"/>
              </a:lnSpc>
              <a:buClr>
                <a:schemeClr val="dk1"/>
              </a:buClr>
              <a:buSzPts val="1100"/>
            </a:pPr>
            <a:r>
              <a:rPr lang="en-IN" sz="1200" dirty="0">
                <a:solidFill>
                  <a:schemeClr val="dk1"/>
                </a:solidFill>
                <a:latin typeface="+mn-lt"/>
              </a:rPr>
              <a:t>          Fields like: Cancellation Code, </a:t>
            </a:r>
            <a:r>
              <a:rPr lang="en-IN" sz="1200" dirty="0" err="1">
                <a:solidFill>
                  <a:schemeClr val="dk1"/>
                </a:solidFill>
                <a:latin typeface="+mn-lt"/>
              </a:rPr>
              <a:t>DivAirport</a:t>
            </a:r>
            <a:r>
              <a:rPr lang="en-IN" sz="1200" dirty="0">
                <a:solidFill>
                  <a:schemeClr val="dk1"/>
                </a:solidFill>
                <a:latin typeface="+mn-lt"/>
              </a:rPr>
              <a:t> Landings, </a:t>
            </a:r>
            <a:r>
              <a:rPr lang="en-US" sz="1200" dirty="0" err="1">
                <a:solidFill>
                  <a:schemeClr val="dk1"/>
                </a:solidFill>
                <a:latin typeface="+mn-lt"/>
              </a:rPr>
              <a:t>DivReachedDest</a:t>
            </a:r>
            <a:r>
              <a:rPr lang="en-IN" sz="1200" b="1" i="0" dirty="0">
                <a:solidFill>
                  <a:schemeClr val="dk1"/>
                </a:solidFill>
                <a:effectLst/>
                <a:latin typeface="+mn-lt"/>
              </a:rPr>
              <a:t>,</a:t>
            </a:r>
            <a:r>
              <a:rPr lang="en-US" sz="1600" b="1" i="0" dirty="0">
                <a:solidFill>
                  <a:srgbClr val="000000"/>
                </a:solidFill>
                <a:effectLst/>
                <a:latin typeface="+mn-lt"/>
              </a:rPr>
              <a:t> </a:t>
            </a:r>
            <a:r>
              <a:rPr lang="en-US" sz="1200" dirty="0" err="1">
                <a:solidFill>
                  <a:schemeClr val="dk1"/>
                </a:solidFill>
                <a:latin typeface="+mn-lt"/>
              </a:rPr>
              <a:t>DivActualElapsedTime</a:t>
            </a:r>
            <a:r>
              <a:rPr lang="en-IN" sz="1200" b="1" i="0" dirty="0">
                <a:solidFill>
                  <a:schemeClr val="dk1"/>
                </a:solidFill>
                <a:effectLst/>
                <a:latin typeface="+mn-lt"/>
              </a:rPr>
              <a:t>,</a:t>
            </a:r>
            <a:r>
              <a:rPr lang="en-US" sz="1600" b="1" i="0" dirty="0">
                <a:solidFill>
                  <a:srgbClr val="000000"/>
                </a:solidFill>
                <a:effectLst/>
                <a:latin typeface="+mn-lt"/>
              </a:rPr>
              <a:t> </a:t>
            </a:r>
            <a:r>
              <a:rPr lang="en-US" sz="1200" dirty="0" err="1">
                <a:solidFill>
                  <a:schemeClr val="dk1"/>
                </a:solidFill>
                <a:latin typeface="+mn-lt"/>
              </a:rPr>
              <a:t>DivArrDelay</a:t>
            </a:r>
            <a:r>
              <a:rPr lang="en-IN" sz="1200" b="1" i="0" dirty="0">
                <a:solidFill>
                  <a:schemeClr val="dk1"/>
                </a:solidFill>
                <a:effectLst/>
                <a:latin typeface="+mn-lt"/>
              </a:rPr>
              <a:t>,</a:t>
            </a:r>
            <a:r>
              <a:rPr lang="en-US" sz="1600" b="1" i="0" dirty="0">
                <a:solidFill>
                  <a:srgbClr val="000000"/>
                </a:solidFill>
                <a:effectLst/>
                <a:latin typeface="+mn-lt"/>
              </a:rPr>
              <a:t> </a:t>
            </a:r>
            <a:r>
              <a:rPr lang="en-US" sz="1200" dirty="0" err="1">
                <a:solidFill>
                  <a:schemeClr val="dk1"/>
                </a:solidFill>
                <a:latin typeface="+mn-lt"/>
              </a:rPr>
              <a:t>DivDistance</a:t>
            </a:r>
            <a:r>
              <a:rPr lang="en-US" sz="1200" dirty="0">
                <a:solidFill>
                  <a:schemeClr val="dk1"/>
                </a:solidFill>
                <a:latin typeface="+mn-lt"/>
              </a:rPr>
              <a:t>,</a:t>
            </a:r>
            <a:r>
              <a:rPr lang="en-US" sz="1600" b="1" i="0" dirty="0">
                <a:solidFill>
                  <a:srgbClr val="000000"/>
                </a:solidFill>
                <a:effectLst/>
                <a:latin typeface="+mn-lt"/>
              </a:rPr>
              <a:t> </a:t>
            </a:r>
            <a:r>
              <a:rPr lang="en-US" sz="1200" dirty="0">
                <a:solidFill>
                  <a:schemeClr val="dk1"/>
                </a:solidFill>
                <a:latin typeface="+mn-lt"/>
              </a:rPr>
              <a:t>Div1Airport,</a:t>
            </a:r>
            <a:r>
              <a:rPr lang="en-US" sz="1600" b="1" i="0" dirty="0">
                <a:solidFill>
                  <a:srgbClr val="000000"/>
                </a:solidFill>
                <a:effectLst/>
                <a:latin typeface="+mn-lt"/>
              </a:rPr>
              <a:t> </a:t>
            </a:r>
            <a:r>
              <a:rPr lang="en-US" sz="1200" dirty="0">
                <a:solidFill>
                  <a:schemeClr val="dk1"/>
                </a:solidFill>
                <a:latin typeface="+mn-lt"/>
              </a:rPr>
              <a:t>Div1AirportID to name a few.</a:t>
            </a:r>
          </a:p>
          <a:p>
            <a:pPr lvl="3">
              <a:lnSpc>
                <a:spcPct val="115000"/>
              </a:lnSpc>
              <a:buClr>
                <a:schemeClr val="dk1"/>
              </a:buClr>
              <a:buSzPts val="1100"/>
            </a:pPr>
            <a:endParaRPr lang="en-US" sz="1200" dirty="0">
              <a:solidFill>
                <a:schemeClr val="dk1"/>
              </a:solidFill>
              <a:latin typeface="+mn-lt"/>
            </a:endParaRPr>
          </a:p>
          <a:p>
            <a:pPr lvl="3">
              <a:lnSpc>
                <a:spcPct val="115000"/>
              </a:lnSpc>
              <a:buClr>
                <a:schemeClr val="dk1"/>
              </a:buClr>
              <a:buSzPts val="1100"/>
            </a:pPr>
            <a:r>
              <a:rPr lang="en-US" sz="1200" dirty="0">
                <a:solidFill>
                  <a:schemeClr val="dk1"/>
                </a:solidFill>
                <a:latin typeface="+mn-lt"/>
              </a:rPr>
              <a:t>5) We also filtered out the data as pre-covid, and post-covid and then merged them, excluding data from 2020.</a:t>
            </a:r>
            <a:endParaRPr lang="en-IN" sz="1200" dirty="0">
              <a:solidFill>
                <a:schemeClr val="dk1"/>
              </a:solidFill>
              <a:latin typeface="+mn-lt"/>
            </a:endParaRPr>
          </a:p>
          <a:p>
            <a:pPr marL="171450" lvl="3" indent="-171450">
              <a:lnSpc>
                <a:spcPct val="115000"/>
              </a:lnSpc>
              <a:buClr>
                <a:schemeClr val="dk1"/>
              </a:buClr>
              <a:buSzPts val="1100"/>
              <a:buFontTx/>
              <a:buChar char="-"/>
            </a:pPr>
            <a:endParaRPr sz="1200" dirty="0">
              <a:solidFill>
                <a:schemeClr val="dk1"/>
              </a:solidFill>
            </a:endParaRPr>
          </a:p>
        </p:txBody>
      </p:sp>
      <p:sp>
        <p:nvSpPr>
          <p:cNvPr id="2" name="TextBox 1">
            <a:extLst>
              <a:ext uri="{FF2B5EF4-FFF2-40B4-BE49-F238E27FC236}">
                <a16:creationId xmlns:a16="http://schemas.microsoft.com/office/drawing/2014/main" id="{C8E95864-4578-5D05-967D-69F1F42F90CE}"/>
              </a:ext>
            </a:extLst>
          </p:cNvPr>
          <p:cNvSpPr txBox="1"/>
          <p:nvPr/>
        </p:nvSpPr>
        <p:spPr>
          <a:xfrm>
            <a:off x="8053431" y="4781725"/>
            <a:ext cx="687897" cy="307777"/>
          </a:xfrm>
          <a:prstGeom prst="rect">
            <a:avLst/>
          </a:prstGeom>
          <a:noFill/>
        </p:spPr>
        <p:txBody>
          <a:bodyPr wrap="square" rtlCol="0">
            <a:spAutoFit/>
          </a:bodyPr>
          <a:lstStyle/>
          <a:p>
            <a:fld id="{0F1E9942-9CF1-4FFE-91DE-53C70B5FC324}" type="slidenum">
              <a:rPr lang="en-US" smtClean="0"/>
              <a:t>5</a:t>
            </a:fld>
            <a:endParaRPr lang="en-US" dirty="0"/>
          </a:p>
        </p:txBody>
      </p:sp>
    </p:spTree>
    <p:extLst>
      <p:ext uri="{BB962C8B-B14F-4D97-AF65-F5344CB8AC3E}">
        <p14:creationId xmlns:p14="http://schemas.microsoft.com/office/powerpoint/2010/main" val="418672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6"/>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sz="2000">
                <a:solidFill>
                  <a:srgbClr val="FFFFFF"/>
                </a:solidFill>
                <a:latin typeface="Calibri"/>
                <a:ea typeface="Calibri"/>
                <a:cs typeface="Calibri"/>
                <a:sym typeface="Calibri"/>
              </a:rPr>
              <a:t>Understanding The Data- Identifying The Operating Airlines In Scope</a:t>
            </a:r>
            <a:endParaRPr sz="1600">
              <a:solidFill>
                <a:schemeClr val="lt1"/>
              </a:solidFill>
              <a:latin typeface="Calibri"/>
              <a:ea typeface="Calibri"/>
              <a:cs typeface="Calibri"/>
              <a:sym typeface="Calibri"/>
            </a:endParaRPr>
          </a:p>
        </p:txBody>
      </p:sp>
      <p:pic>
        <p:nvPicPr>
          <p:cNvPr id="725" name="Google Shape;725;p56"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26" name="Google Shape;726;p56"/>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27" name="Google Shape;727;p56"/>
          <p:cNvSpPr txBox="1"/>
          <p:nvPr/>
        </p:nvSpPr>
        <p:spPr>
          <a:xfrm>
            <a:off x="79800" y="675525"/>
            <a:ext cx="6768000" cy="388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endParaRPr sz="1200">
              <a:solidFill>
                <a:schemeClr val="dk1"/>
              </a:solidFill>
            </a:endParaRPr>
          </a:p>
        </p:txBody>
      </p:sp>
      <p:sp>
        <p:nvSpPr>
          <p:cNvPr id="728" name="Google Shape;728;p56"/>
          <p:cNvSpPr txBox="1"/>
          <p:nvPr/>
        </p:nvSpPr>
        <p:spPr>
          <a:xfrm>
            <a:off x="6772025" y="662525"/>
            <a:ext cx="2306400" cy="429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latin typeface="+mn-lt"/>
              </a:rPr>
              <a:t>Small Airlines</a:t>
            </a:r>
            <a:endParaRPr dirty="0">
              <a:latin typeface="+mn-lt"/>
            </a:endParaRPr>
          </a:p>
          <a:p>
            <a:pPr marL="0" lvl="0" indent="0" algn="l" rtl="0">
              <a:spcBef>
                <a:spcPts val="0"/>
              </a:spcBef>
              <a:spcAft>
                <a:spcPts val="0"/>
              </a:spcAft>
              <a:buNone/>
            </a:pP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Horizon Air</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Piedmont Airlines</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Alaska Airlines Inc.</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Frontier Airlines Inc.</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Hawaiian Airlines Inc.</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Spirit Air Lines</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Mesa Airlines Inc.</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CommuteAir LLC dba CommuteAir</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GoJet Airlines LLC d/b/a United Express</a:t>
            </a:r>
            <a:endParaRPr dirty="0">
              <a:latin typeface="+mn-lt"/>
            </a:endParaRPr>
          </a:p>
          <a:p>
            <a:pPr marL="457200" lvl="0" indent="-317500" algn="l" rtl="0">
              <a:lnSpc>
                <a:spcPct val="115000"/>
              </a:lnSpc>
              <a:spcBef>
                <a:spcPts val="0"/>
              </a:spcBef>
              <a:spcAft>
                <a:spcPts val="0"/>
              </a:spcAft>
              <a:buSzPts val="1400"/>
              <a:buAutoNum type="arabicParenR"/>
            </a:pPr>
            <a:r>
              <a:rPr lang="en" dirty="0">
                <a:latin typeface="+mn-lt"/>
              </a:rPr>
              <a:t>Air Wisconsin Airlines Corp</a:t>
            </a:r>
            <a:endParaRPr dirty="0">
              <a:latin typeface="+mn-lt"/>
            </a:endParaRPr>
          </a:p>
          <a:p>
            <a:pPr marL="0" lvl="0" indent="0" algn="l" rtl="0">
              <a:spcBef>
                <a:spcPts val="0"/>
              </a:spcBef>
              <a:spcAft>
                <a:spcPts val="0"/>
              </a:spcAft>
              <a:buNone/>
            </a:pPr>
            <a:endParaRPr dirty="0"/>
          </a:p>
        </p:txBody>
      </p:sp>
      <p:pic>
        <p:nvPicPr>
          <p:cNvPr id="729" name="Google Shape;729;p56"/>
          <p:cNvPicPr preferRelativeResize="0"/>
          <p:nvPr/>
        </p:nvPicPr>
        <p:blipFill>
          <a:blip r:embed="rId4">
            <a:alphaModFix/>
          </a:blip>
          <a:stretch>
            <a:fillRect/>
          </a:stretch>
        </p:blipFill>
        <p:spPr>
          <a:xfrm>
            <a:off x="218975" y="562675"/>
            <a:ext cx="6352675" cy="3888899"/>
          </a:xfrm>
          <a:prstGeom prst="rect">
            <a:avLst/>
          </a:prstGeom>
          <a:noFill/>
          <a:ln>
            <a:noFill/>
          </a:ln>
        </p:spPr>
      </p:pic>
      <p:sp>
        <p:nvSpPr>
          <p:cNvPr id="2" name="TextBox 1">
            <a:extLst>
              <a:ext uri="{FF2B5EF4-FFF2-40B4-BE49-F238E27FC236}">
                <a16:creationId xmlns:a16="http://schemas.microsoft.com/office/drawing/2014/main" id="{EAACF22F-1A90-1101-3AE4-577A4E4916AC}"/>
              </a:ext>
            </a:extLst>
          </p:cNvPr>
          <p:cNvSpPr txBox="1"/>
          <p:nvPr/>
        </p:nvSpPr>
        <p:spPr>
          <a:xfrm>
            <a:off x="8347046" y="4654234"/>
            <a:ext cx="645952" cy="307777"/>
          </a:xfrm>
          <a:prstGeom prst="rect">
            <a:avLst/>
          </a:prstGeom>
          <a:noFill/>
        </p:spPr>
        <p:txBody>
          <a:bodyPr wrap="square" rtlCol="0">
            <a:spAutoFit/>
          </a:bodyPr>
          <a:lstStyle/>
          <a:p>
            <a:fld id="{66DC5B46-604D-4012-A3F8-F1CE78DBF008}"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6"/>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IN" sz="1600" dirty="0">
                <a:solidFill>
                  <a:schemeClr val="lt1"/>
                </a:solidFill>
                <a:latin typeface="Calibri"/>
                <a:ea typeface="Calibri"/>
                <a:cs typeface="Calibri"/>
                <a:sym typeface="Calibri"/>
              </a:rPr>
              <a:t>Exploratory Data Analysis</a:t>
            </a:r>
            <a:endParaRPr sz="1600" dirty="0">
              <a:solidFill>
                <a:schemeClr val="lt1"/>
              </a:solidFill>
              <a:latin typeface="Calibri"/>
              <a:ea typeface="Calibri"/>
              <a:cs typeface="Calibri"/>
              <a:sym typeface="Calibri"/>
            </a:endParaRPr>
          </a:p>
        </p:txBody>
      </p:sp>
      <p:pic>
        <p:nvPicPr>
          <p:cNvPr id="725" name="Google Shape;725;p56"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726" name="Google Shape;726;p56"/>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27" name="Google Shape;727;p56"/>
          <p:cNvSpPr txBox="1"/>
          <p:nvPr/>
        </p:nvSpPr>
        <p:spPr>
          <a:xfrm>
            <a:off x="1722664" y="1877786"/>
            <a:ext cx="4784272" cy="105319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800"/>
              </a:spcAft>
              <a:buNone/>
            </a:pPr>
            <a:endParaRPr sz="1200" b="1" dirty="0">
              <a:solidFill>
                <a:schemeClr val="dk1"/>
              </a:solidFill>
            </a:endParaRPr>
          </a:p>
        </p:txBody>
      </p:sp>
      <p:sp>
        <p:nvSpPr>
          <p:cNvPr id="2" name="TextBox 1">
            <a:extLst>
              <a:ext uri="{FF2B5EF4-FFF2-40B4-BE49-F238E27FC236}">
                <a16:creationId xmlns:a16="http://schemas.microsoft.com/office/drawing/2014/main" id="{2F8A6A46-A3CA-F15A-8DD4-35AED7FA0CDA}"/>
              </a:ext>
            </a:extLst>
          </p:cNvPr>
          <p:cNvSpPr txBox="1"/>
          <p:nvPr/>
        </p:nvSpPr>
        <p:spPr>
          <a:xfrm>
            <a:off x="8422547" y="4714613"/>
            <a:ext cx="655878" cy="307777"/>
          </a:xfrm>
          <a:prstGeom prst="rect">
            <a:avLst/>
          </a:prstGeom>
          <a:noFill/>
        </p:spPr>
        <p:txBody>
          <a:bodyPr wrap="square" rtlCol="0">
            <a:spAutoFit/>
          </a:bodyPr>
          <a:lstStyle/>
          <a:p>
            <a:fld id="{420CF756-06E1-4F34-AFE5-D1CD9D11C9B6}" type="slidenum">
              <a:rPr lang="en-US" smtClean="0"/>
              <a:t>7</a:t>
            </a:fld>
            <a:endParaRPr lang="en-US" dirty="0"/>
          </a:p>
        </p:txBody>
      </p:sp>
      <p:pic>
        <p:nvPicPr>
          <p:cNvPr id="6" name="Picture 5">
            <a:extLst>
              <a:ext uri="{FF2B5EF4-FFF2-40B4-BE49-F238E27FC236}">
                <a16:creationId xmlns:a16="http://schemas.microsoft.com/office/drawing/2014/main" id="{0CFA193F-5C08-7A71-6BFC-F74C4E70709D}"/>
              </a:ext>
            </a:extLst>
          </p:cNvPr>
          <p:cNvPicPr>
            <a:picLocks noChangeAspect="1"/>
          </p:cNvPicPr>
          <p:nvPr/>
        </p:nvPicPr>
        <p:blipFill>
          <a:blip r:embed="rId4"/>
          <a:stretch>
            <a:fillRect/>
          </a:stretch>
        </p:blipFill>
        <p:spPr>
          <a:xfrm>
            <a:off x="218965" y="573300"/>
            <a:ext cx="7095460" cy="3856933"/>
          </a:xfrm>
          <a:prstGeom prst="rect">
            <a:avLst/>
          </a:prstGeom>
        </p:spPr>
      </p:pic>
    </p:spTree>
    <p:extLst>
      <p:ext uri="{BB962C8B-B14F-4D97-AF65-F5344CB8AC3E}">
        <p14:creationId xmlns:p14="http://schemas.microsoft.com/office/powerpoint/2010/main" val="305408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68"/>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dirty="0">
                <a:solidFill>
                  <a:schemeClr val="lt1"/>
                </a:solidFill>
                <a:latin typeface="Calibri"/>
                <a:ea typeface="Calibri"/>
                <a:cs typeface="Calibri"/>
                <a:sym typeface="Calibri"/>
              </a:rPr>
              <a:t>Summary &amp; Insights</a:t>
            </a:r>
            <a:endParaRPr dirty="0">
              <a:solidFill>
                <a:schemeClr val="lt1"/>
              </a:solidFill>
              <a:latin typeface="Calibri"/>
              <a:ea typeface="Calibri"/>
              <a:cs typeface="Calibri"/>
              <a:sym typeface="Calibri"/>
            </a:endParaRPr>
          </a:p>
        </p:txBody>
      </p:sp>
      <p:pic>
        <p:nvPicPr>
          <p:cNvPr id="874" name="Google Shape;874;p68"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75" name="Google Shape;875;p68"/>
          <p:cNvSpPr txBox="1"/>
          <p:nvPr/>
        </p:nvSpPr>
        <p:spPr>
          <a:xfrm>
            <a:off x="218975" y="692875"/>
            <a:ext cx="7977968" cy="3617868"/>
          </a:xfrm>
          <a:prstGeom prst="rect">
            <a:avLst/>
          </a:prstGeom>
          <a:noFill/>
          <a:ln>
            <a:noFill/>
          </a:ln>
        </p:spPr>
        <p:txBody>
          <a:bodyPr spcFirstLastPara="1" wrap="square" lIns="91425" tIns="91425" rIns="91425" bIns="91425" anchor="t" anchorCtr="0">
            <a:noAutofit/>
          </a:bodyPr>
          <a:lstStyle/>
          <a:p>
            <a:pPr marL="457200" lvl="0" algn="l" rtl="0">
              <a:spcBef>
                <a:spcPts val="0"/>
              </a:spcBef>
              <a:spcAft>
                <a:spcPts val="0"/>
              </a:spcAft>
            </a:pPr>
            <a:r>
              <a:rPr lang="en-IN" dirty="0">
                <a:latin typeface="+mn-lt"/>
              </a:rPr>
              <a:t>-</a:t>
            </a:r>
            <a:r>
              <a:rPr lang="en-IN" b="1" dirty="0">
                <a:latin typeface="+mn-lt"/>
              </a:rPr>
              <a:t>Causes of Delay:-</a:t>
            </a:r>
          </a:p>
          <a:p>
            <a:pPr marL="742950" lvl="0" indent="-285750" algn="l" rtl="0">
              <a:spcBef>
                <a:spcPts val="0"/>
              </a:spcBef>
              <a:spcAft>
                <a:spcPts val="0"/>
              </a:spcAft>
              <a:buFont typeface="Arial" panose="020B0604020202020204" pitchFamily="34" charset="0"/>
              <a:buChar char="•"/>
            </a:pPr>
            <a:r>
              <a:rPr lang="en-IN" dirty="0">
                <a:latin typeface="+mn-lt"/>
              </a:rPr>
              <a:t>Late aircraft delays and carrier delays are the primary causes that contribute to the total delay percentages.</a:t>
            </a:r>
          </a:p>
          <a:p>
            <a:pPr marL="742950" lvl="0" indent="-285750" algn="l" rtl="0">
              <a:spcBef>
                <a:spcPts val="0"/>
              </a:spcBef>
              <a:spcAft>
                <a:spcPts val="0"/>
              </a:spcAft>
              <a:buFont typeface="Arial" panose="020B0604020202020204" pitchFamily="34" charset="0"/>
              <a:buChar char="•"/>
            </a:pPr>
            <a:r>
              <a:rPr lang="en-IN" dirty="0">
                <a:latin typeface="+mn-lt"/>
              </a:rPr>
              <a:t>Factors that contribute to carrier delay should be </a:t>
            </a:r>
            <a:r>
              <a:rPr lang="en-IN" dirty="0" err="1">
                <a:latin typeface="+mn-lt"/>
              </a:rPr>
              <a:t>analyzed</a:t>
            </a:r>
            <a:r>
              <a:rPr lang="en-IN" dirty="0">
                <a:latin typeface="+mn-lt"/>
              </a:rPr>
              <a:t> at a more granular level.</a:t>
            </a:r>
          </a:p>
          <a:p>
            <a:pPr marL="742950" lvl="0" indent="-285750" algn="l" rtl="0">
              <a:spcBef>
                <a:spcPts val="0"/>
              </a:spcBef>
              <a:spcAft>
                <a:spcPts val="0"/>
              </a:spcAft>
              <a:buFont typeface="Arial" panose="020B0604020202020204" pitchFamily="34" charset="0"/>
              <a:buChar char="•"/>
            </a:pPr>
            <a:r>
              <a:rPr lang="en-IN" dirty="0">
                <a:latin typeface="+mn-lt"/>
              </a:rPr>
              <a:t>Carrier Delay is the only type of delay that can be controlled by the airlines.</a:t>
            </a:r>
          </a:p>
          <a:p>
            <a:pPr marL="457200" lvl="0" algn="l" rtl="0">
              <a:spcBef>
                <a:spcPts val="0"/>
              </a:spcBef>
              <a:spcAft>
                <a:spcPts val="0"/>
              </a:spcAft>
            </a:pPr>
            <a:endParaRPr lang="en-IN" dirty="0">
              <a:latin typeface="+mn-lt"/>
            </a:endParaRPr>
          </a:p>
          <a:p>
            <a:pPr marL="457200" lvl="0" algn="l" rtl="0">
              <a:spcBef>
                <a:spcPts val="0"/>
              </a:spcBef>
              <a:spcAft>
                <a:spcPts val="0"/>
              </a:spcAft>
            </a:pPr>
            <a:r>
              <a:rPr lang="en-IN" dirty="0">
                <a:latin typeface="+mn-lt"/>
              </a:rPr>
              <a:t>-</a:t>
            </a:r>
            <a:r>
              <a:rPr lang="en-IN" b="1" dirty="0">
                <a:latin typeface="+mn-lt"/>
              </a:rPr>
              <a:t>Seasonality( Month and Time):-</a:t>
            </a:r>
          </a:p>
          <a:p>
            <a:pPr marL="742950" lvl="0" indent="-285750" algn="l" rtl="0">
              <a:spcBef>
                <a:spcPts val="0"/>
              </a:spcBef>
              <a:spcAft>
                <a:spcPts val="0"/>
              </a:spcAft>
              <a:buFont typeface="Arial" panose="020B0604020202020204" pitchFamily="34" charset="0"/>
              <a:buChar char="•"/>
            </a:pPr>
            <a:r>
              <a:rPr lang="en-IN" dirty="0">
                <a:latin typeface="+mn-lt"/>
              </a:rPr>
              <a:t>The most arrival delays are observed during the February and summer months(June to August), and the least are in September.</a:t>
            </a:r>
          </a:p>
          <a:p>
            <a:pPr marL="742950" lvl="0" indent="-285750" algn="l" rtl="0">
              <a:spcBef>
                <a:spcPts val="0"/>
              </a:spcBef>
              <a:spcAft>
                <a:spcPts val="0"/>
              </a:spcAft>
              <a:buFont typeface="Arial" panose="020B0604020202020204" pitchFamily="34" charset="0"/>
              <a:buChar char="•"/>
            </a:pPr>
            <a:r>
              <a:rPr lang="en-IN" dirty="0">
                <a:latin typeface="+mn-lt"/>
              </a:rPr>
              <a:t>The most arrival delays are caused between 7:00 pm and 11:59 pm during late evenings and night.</a:t>
            </a:r>
          </a:p>
          <a:p>
            <a:pPr marL="742950" lvl="0" indent="-285750" algn="l" rtl="0">
              <a:spcBef>
                <a:spcPts val="0"/>
              </a:spcBef>
              <a:spcAft>
                <a:spcPts val="0"/>
              </a:spcAft>
              <a:buFont typeface="Arial" panose="020B0604020202020204" pitchFamily="34" charset="0"/>
              <a:buChar char="•"/>
            </a:pPr>
            <a:endParaRPr lang="en-IN" dirty="0">
              <a:latin typeface="+mn-lt"/>
            </a:endParaRPr>
          </a:p>
          <a:p>
            <a:pPr marL="457200" lvl="0" algn="l" rtl="0">
              <a:spcBef>
                <a:spcPts val="0"/>
              </a:spcBef>
              <a:spcAft>
                <a:spcPts val="0"/>
              </a:spcAft>
            </a:pPr>
            <a:r>
              <a:rPr lang="en-IN" dirty="0">
                <a:latin typeface="+mn-lt"/>
              </a:rPr>
              <a:t>-</a:t>
            </a:r>
            <a:r>
              <a:rPr lang="en-IN" b="1" dirty="0">
                <a:latin typeface="+mn-lt"/>
              </a:rPr>
              <a:t>Carriers Affected By Arrival Delays:-</a:t>
            </a:r>
          </a:p>
          <a:p>
            <a:pPr marL="742950" lvl="0" indent="-285750" algn="l" rtl="0">
              <a:spcBef>
                <a:spcPts val="0"/>
              </a:spcBef>
              <a:spcAft>
                <a:spcPts val="0"/>
              </a:spcAft>
              <a:buFont typeface="Arial" panose="020B0604020202020204" pitchFamily="34" charset="0"/>
              <a:buChar char="•"/>
            </a:pPr>
            <a:r>
              <a:rPr lang="en-IN" dirty="0">
                <a:latin typeface="+mn-lt"/>
              </a:rPr>
              <a:t>Mesa Airlines has the most arrival delays, followed by Spirit and Frontier.</a:t>
            </a:r>
          </a:p>
          <a:p>
            <a:pPr marL="742950" lvl="0" indent="-285750" algn="l" rtl="0">
              <a:spcBef>
                <a:spcPts val="0"/>
              </a:spcBef>
              <a:spcAft>
                <a:spcPts val="0"/>
              </a:spcAft>
              <a:buFont typeface="Arial" panose="020B0604020202020204" pitchFamily="34" charset="0"/>
              <a:buChar char="•"/>
            </a:pPr>
            <a:r>
              <a:rPr lang="en-IN" dirty="0">
                <a:latin typeface="+mn-lt"/>
              </a:rPr>
              <a:t>The notable entry is for Commute Air, which has fewer flights than these airlines but is still in the top 10.</a:t>
            </a:r>
          </a:p>
          <a:p>
            <a:pPr marL="742950" lvl="0" indent="-285750" algn="l" rtl="0">
              <a:spcBef>
                <a:spcPts val="0"/>
              </a:spcBef>
              <a:spcAft>
                <a:spcPts val="0"/>
              </a:spcAft>
              <a:buFont typeface="Arial" panose="020B0604020202020204" pitchFamily="34" charset="0"/>
              <a:buChar char="•"/>
            </a:pPr>
            <a:endParaRPr lang="en-IN" dirty="0"/>
          </a:p>
          <a:p>
            <a:pPr marL="742950" lvl="0" indent="-285750" algn="l" rtl="0">
              <a:spcBef>
                <a:spcPts val="0"/>
              </a:spcBef>
              <a:spcAft>
                <a:spcPts val="0"/>
              </a:spcAft>
              <a:buFont typeface="Arial" panose="020B0604020202020204" pitchFamily="34" charset="0"/>
              <a:buChar char="•"/>
            </a:pPr>
            <a:endParaRPr lang="en-IN" dirty="0"/>
          </a:p>
          <a:p>
            <a:pPr marL="742950" lvl="0" indent="-285750" algn="l" rtl="0">
              <a:spcBef>
                <a:spcPts val="0"/>
              </a:spcBef>
              <a:spcAft>
                <a:spcPts val="0"/>
              </a:spcAft>
              <a:buFont typeface="Arial" panose="020B0604020202020204" pitchFamily="34" charset="0"/>
              <a:buChar char="•"/>
            </a:pPr>
            <a:endParaRPr lang="en-IN" dirty="0"/>
          </a:p>
          <a:p>
            <a:pPr marL="742950" lvl="0" indent="-285750" algn="l" rtl="0">
              <a:spcBef>
                <a:spcPts val="0"/>
              </a:spcBef>
              <a:spcAft>
                <a:spcPts val="0"/>
              </a:spcAft>
              <a:buFont typeface="Arial" panose="020B0604020202020204" pitchFamily="34" charset="0"/>
              <a:buChar char="•"/>
            </a:pPr>
            <a:endParaRPr lang="en-IN" dirty="0"/>
          </a:p>
          <a:p>
            <a:pPr marL="742950" lvl="0" indent="-285750" algn="l" rtl="0">
              <a:spcBef>
                <a:spcPts val="0"/>
              </a:spcBef>
              <a:spcAft>
                <a:spcPts val="0"/>
              </a:spcAft>
              <a:buFont typeface="Arial" panose="020B0604020202020204" pitchFamily="34" charset="0"/>
              <a:buChar char="•"/>
            </a:pPr>
            <a:endParaRPr lang="en-IN" dirty="0"/>
          </a:p>
          <a:p>
            <a:pPr marL="742950" lvl="0" indent="-285750" algn="l" rtl="0">
              <a:spcBef>
                <a:spcPts val="0"/>
              </a:spcBef>
              <a:spcAft>
                <a:spcPts val="0"/>
              </a:spcAft>
              <a:buFont typeface="Arial" panose="020B0604020202020204" pitchFamily="34" charset="0"/>
              <a:buChar char="•"/>
            </a:pPr>
            <a:endParaRPr lang="en-IN" dirty="0"/>
          </a:p>
        </p:txBody>
      </p:sp>
      <p:sp>
        <p:nvSpPr>
          <p:cNvPr id="2" name="TextBox 1">
            <a:extLst>
              <a:ext uri="{FF2B5EF4-FFF2-40B4-BE49-F238E27FC236}">
                <a16:creationId xmlns:a16="http://schemas.microsoft.com/office/drawing/2014/main" id="{8E89E9AC-0D2E-AD19-3A05-8AEC8BC335D6}"/>
              </a:ext>
            </a:extLst>
          </p:cNvPr>
          <p:cNvSpPr txBox="1"/>
          <p:nvPr/>
        </p:nvSpPr>
        <p:spPr>
          <a:xfrm>
            <a:off x="8254093" y="4751614"/>
            <a:ext cx="670942" cy="310581"/>
          </a:xfrm>
          <a:prstGeom prst="rect">
            <a:avLst/>
          </a:prstGeom>
          <a:noFill/>
        </p:spPr>
        <p:txBody>
          <a:bodyPr wrap="square" rtlCol="0">
            <a:spAutoFit/>
          </a:bodyPr>
          <a:lstStyle/>
          <a:p>
            <a:fld id="{415D8DFB-95A0-4E43-A5BA-18058A8C96C2}" type="slidenum">
              <a:rPr lang="en-US" smtClean="0"/>
              <a:t>8</a:t>
            </a:fld>
            <a:endParaRPr lang="en-US" dirty="0"/>
          </a:p>
        </p:txBody>
      </p:sp>
    </p:spTree>
    <p:extLst>
      <p:ext uri="{BB962C8B-B14F-4D97-AF65-F5344CB8AC3E}">
        <p14:creationId xmlns:p14="http://schemas.microsoft.com/office/powerpoint/2010/main" val="399402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6"/>
          <p:cNvSpPr txBox="1">
            <a:spLocks noGrp="1"/>
          </p:cNvSpPr>
          <p:nvPr>
            <p:ph type="title"/>
          </p:nvPr>
        </p:nvSpPr>
        <p:spPr>
          <a:xfrm>
            <a:off x="0" y="0"/>
            <a:ext cx="7886700" cy="573300"/>
          </a:xfrm>
          <a:prstGeom prst="rect">
            <a:avLst/>
          </a:prstGeom>
          <a:solidFill>
            <a:srgbClr val="1E4E79"/>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400"/>
              <a:buNone/>
            </a:pPr>
            <a:r>
              <a:rPr lang="en">
                <a:solidFill>
                  <a:schemeClr val="lt1"/>
                </a:solidFill>
                <a:latin typeface="Calibri"/>
                <a:ea typeface="Calibri"/>
                <a:cs typeface="Calibri"/>
                <a:sym typeface="Calibri"/>
              </a:rPr>
              <a:t>Building The Predictive Model</a:t>
            </a:r>
            <a:endParaRPr>
              <a:solidFill>
                <a:schemeClr val="lt1"/>
              </a:solidFill>
              <a:latin typeface="Calibri"/>
              <a:ea typeface="Calibri"/>
              <a:cs typeface="Calibri"/>
              <a:sym typeface="Calibri"/>
            </a:endParaRPr>
          </a:p>
        </p:txBody>
      </p:sp>
      <p:pic>
        <p:nvPicPr>
          <p:cNvPr id="846" name="Google Shape;846;p66" descr="A drawing of a face&#10;&#10;Description automatically generated"/>
          <p:cNvPicPr preferRelativeResize="0"/>
          <p:nvPr/>
        </p:nvPicPr>
        <p:blipFill rotWithShape="1">
          <a:blip r:embed="rId3">
            <a:alphaModFix/>
          </a:blip>
          <a:srcRect/>
          <a:stretch/>
        </p:blipFill>
        <p:spPr>
          <a:xfrm>
            <a:off x="218965" y="4654234"/>
            <a:ext cx="1593507" cy="407961"/>
          </a:xfrm>
          <a:prstGeom prst="rect">
            <a:avLst/>
          </a:prstGeom>
          <a:noFill/>
          <a:ln>
            <a:noFill/>
          </a:ln>
        </p:spPr>
      </p:pic>
      <p:sp>
        <p:nvSpPr>
          <p:cNvPr id="847" name="Google Shape;847;p66"/>
          <p:cNvSpPr txBox="1"/>
          <p:nvPr/>
        </p:nvSpPr>
        <p:spPr>
          <a:xfrm>
            <a:off x="218965" y="772402"/>
            <a:ext cx="37872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endParaRPr sz="1000" b="0" i="0" u="none" strike="noStrike">
              <a:solidFill>
                <a:srgbClr val="000000"/>
              </a:solidFill>
              <a:latin typeface="Assistant"/>
              <a:ea typeface="Assistant"/>
              <a:cs typeface="Assistant"/>
              <a:sym typeface="Assistant"/>
            </a:endParaRPr>
          </a:p>
          <a:p>
            <a:pPr marL="0" marR="0" lvl="0" indent="0" algn="l" rtl="0">
              <a:spcBef>
                <a:spcPts val="0"/>
              </a:spcBef>
              <a:spcAft>
                <a:spcPts val="0"/>
              </a:spcAft>
              <a:buNone/>
            </a:pPr>
            <a:endParaRPr sz="1000" b="0" i="0" u="none" strike="noStrike">
              <a:solidFill>
                <a:srgbClr val="000000"/>
              </a:solidFill>
              <a:latin typeface="Arial"/>
              <a:ea typeface="Arial"/>
              <a:cs typeface="Arial"/>
              <a:sym typeface="Arial"/>
            </a:endParaRPr>
          </a:p>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48" name="Google Shape;848;p66"/>
          <p:cNvSpPr txBox="1"/>
          <p:nvPr/>
        </p:nvSpPr>
        <p:spPr>
          <a:xfrm>
            <a:off x="3858975" y="3883500"/>
            <a:ext cx="4791300" cy="117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
        <p:nvSpPr>
          <p:cNvPr id="849" name="Google Shape;849;p66"/>
          <p:cNvSpPr txBox="1"/>
          <p:nvPr/>
        </p:nvSpPr>
        <p:spPr>
          <a:xfrm>
            <a:off x="137325" y="706003"/>
            <a:ext cx="2700000" cy="3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latin typeface="+mn-lt"/>
              </a:rPr>
              <a:t>6 different models were run</a:t>
            </a:r>
            <a:endParaRPr dirty="0">
              <a:latin typeface="+mn-lt"/>
            </a:endParaRPr>
          </a:p>
          <a:p>
            <a:pPr marL="914400" lvl="1" indent="-317500" algn="l" rtl="0">
              <a:spcBef>
                <a:spcPts val="0"/>
              </a:spcBef>
              <a:spcAft>
                <a:spcPts val="0"/>
              </a:spcAft>
              <a:buSzPts val="1400"/>
              <a:buChar char="-"/>
            </a:pPr>
            <a:r>
              <a:rPr lang="en" dirty="0">
                <a:latin typeface="+mn-lt"/>
              </a:rPr>
              <a:t>Decision Tree Classifier</a:t>
            </a:r>
            <a:endParaRPr dirty="0">
              <a:latin typeface="+mn-lt"/>
            </a:endParaRPr>
          </a:p>
          <a:p>
            <a:pPr marL="914400" lvl="1" indent="-317500" algn="l" rtl="0">
              <a:spcBef>
                <a:spcPts val="0"/>
              </a:spcBef>
              <a:spcAft>
                <a:spcPts val="0"/>
              </a:spcAft>
              <a:buSzPts val="1400"/>
              <a:buChar char="-"/>
            </a:pPr>
            <a:r>
              <a:rPr lang="en" dirty="0">
                <a:latin typeface="+mn-lt"/>
              </a:rPr>
              <a:t>Bagged Tree</a:t>
            </a:r>
            <a:endParaRPr dirty="0">
              <a:latin typeface="+mn-lt"/>
            </a:endParaRPr>
          </a:p>
          <a:p>
            <a:pPr marL="914400" lvl="1" indent="-317500" algn="l" rtl="0">
              <a:spcBef>
                <a:spcPts val="0"/>
              </a:spcBef>
              <a:spcAft>
                <a:spcPts val="0"/>
              </a:spcAft>
              <a:buSzPts val="1400"/>
              <a:buChar char="-"/>
            </a:pPr>
            <a:r>
              <a:rPr lang="en" dirty="0">
                <a:latin typeface="+mn-lt"/>
              </a:rPr>
              <a:t>Random Forest Classifier</a:t>
            </a:r>
            <a:endParaRPr dirty="0">
              <a:latin typeface="+mn-lt"/>
            </a:endParaRPr>
          </a:p>
          <a:p>
            <a:pPr marL="914400" lvl="1" indent="-317500" algn="l" rtl="0">
              <a:spcBef>
                <a:spcPts val="0"/>
              </a:spcBef>
              <a:spcAft>
                <a:spcPts val="0"/>
              </a:spcAft>
              <a:buSzPts val="1400"/>
              <a:buChar char="-"/>
            </a:pPr>
            <a:r>
              <a:rPr lang="en" dirty="0">
                <a:latin typeface="+mn-lt"/>
              </a:rPr>
              <a:t>Logistic regression</a:t>
            </a:r>
          </a:p>
          <a:p>
            <a:pPr marL="914400" lvl="1" indent="-317500" algn="l" rtl="0">
              <a:spcBef>
                <a:spcPts val="0"/>
              </a:spcBef>
              <a:spcAft>
                <a:spcPts val="0"/>
              </a:spcAft>
              <a:buSzPts val="1400"/>
              <a:buChar char="-"/>
            </a:pPr>
            <a:r>
              <a:rPr lang="en" dirty="0">
                <a:latin typeface="+mn-lt"/>
              </a:rPr>
              <a:t>XGBoost</a:t>
            </a:r>
          </a:p>
          <a:p>
            <a:pPr marL="914400" lvl="1" indent="-317500" algn="l" rtl="0">
              <a:spcBef>
                <a:spcPts val="0"/>
              </a:spcBef>
              <a:spcAft>
                <a:spcPts val="0"/>
              </a:spcAft>
              <a:buSzPts val="1400"/>
              <a:buChar char="-"/>
            </a:pPr>
            <a:r>
              <a:rPr lang="en" dirty="0">
                <a:latin typeface="+mn-lt"/>
              </a:rPr>
              <a:t>Na</a:t>
            </a:r>
            <a:r>
              <a:rPr lang="en-US" dirty="0">
                <a:latin typeface="+mn-lt"/>
              </a:rPr>
              <a:t>ï</a:t>
            </a:r>
            <a:r>
              <a:rPr lang="en" dirty="0">
                <a:latin typeface="+mn-lt"/>
              </a:rPr>
              <a:t>ve Gaussian</a:t>
            </a:r>
          </a:p>
          <a:p>
            <a:pPr marL="914400" lvl="1" indent="-317500" algn="l" rtl="0">
              <a:spcBef>
                <a:spcPts val="0"/>
              </a:spcBef>
              <a:spcAft>
                <a:spcPts val="0"/>
              </a:spcAft>
              <a:buSzPts val="1400"/>
              <a:buChar char="-"/>
            </a:pPr>
            <a:r>
              <a:rPr lang="en" dirty="0">
                <a:latin typeface="+mn-lt"/>
              </a:rPr>
              <a:t>CatBoost Classification Algorithm.</a:t>
            </a:r>
            <a:endParaRPr dirty="0">
              <a:latin typeface="+mn-lt"/>
            </a:endParaRPr>
          </a:p>
          <a:p>
            <a:pPr marL="457200" lvl="0" indent="-317500" algn="l" rtl="0">
              <a:spcBef>
                <a:spcPts val="0"/>
              </a:spcBef>
              <a:spcAft>
                <a:spcPts val="0"/>
              </a:spcAft>
              <a:buSzPts val="1400"/>
              <a:buChar char="-"/>
            </a:pPr>
            <a:r>
              <a:rPr lang="en" dirty="0">
                <a:latin typeface="+mn-lt"/>
              </a:rPr>
              <a:t>A confusion matrix was used to evaluate the models.</a:t>
            </a:r>
            <a:endParaRPr dirty="0">
              <a:latin typeface="+mn-lt"/>
            </a:endParaRPr>
          </a:p>
        </p:txBody>
      </p:sp>
      <p:pic>
        <p:nvPicPr>
          <p:cNvPr id="850" name="Google Shape;850;p66"/>
          <p:cNvPicPr preferRelativeResize="0"/>
          <p:nvPr/>
        </p:nvPicPr>
        <p:blipFill>
          <a:blip r:embed="rId4">
            <a:alphaModFix/>
          </a:blip>
          <a:stretch>
            <a:fillRect/>
          </a:stretch>
        </p:blipFill>
        <p:spPr>
          <a:xfrm>
            <a:off x="2975125" y="573300"/>
            <a:ext cx="3372075" cy="2090700"/>
          </a:xfrm>
          <a:prstGeom prst="rect">
            <a:avLst/>
          </a:prstGeom>
          <a:noFill/>
          <a:ln>
            <a:noFill/>
          </a:ln>
        </p:spPr>
      </p:pic>
      <p:pic>
        <p:nvPicPr>
          <p:cNvPr id="851" name="Google Shape;851;p66"/>
          <p:cNvPicPr preferRelativeResize="0"/>
          <p:nvPr/>
        </p:nvPicPr>
        <p:blipFill>
          <a:blip r:embed="rId5">
            <a:alphaModFix/>
          </a:blip>
          <a:stretch>
            <a:fillRect/>
          </a:stretch>
        </p:blipFill>
        <p:spPr>
          <a:xfrm>
            <a:off x="6241675" y="706000"/>
            <a:ext cx="2492001" cy="1825294"/>
          </a:xfrm>
          <a:prstGeom prst="rect">
            <a:avLst/>
          </a:prstGeom>
          <a:noFill/>
          <a:ln>
            <a:noFill/>
          </a:ln>
        </p:spPr>
      </p:pic>
      <p:pic>
        <p:nvPicPr>
          <p:cNvPr id="852" name="Google Shape;852;p66"/>
          <p:cNvPicPr preferRelativeResize="0"/>
          <p:nvPr/>
        </p:nvPicPr>
        <p:blipFill>
          <a:blip r:embed="rId6">
            <a:alphaModFix/>
          </a:blip>
          <a:stretch>
            <a:fillRect/>
          </a:stretch>
        </p:blipFill>
        <p:spPr>
          <a:xfrm>
            <a:off x="4904650" y="2766348"/>
            <a:ext cx="2699958" cy="2184900"/>
          </a:xfrm>
          <a:prstGeom prst="rect">
            <a:avLst/>
          </a:prstGeom>
          <a:noFill/>
          <a:ln>
            <a:noFill/>
          </a:ln>
        </p:spPr>
      </p:pic>
      <p:sp>
        <p:nvSpPr>
          <p:cNvPr id="2" name="TextBox 1">
            <a:extLst>
              <a:ext uri="{FF2B5EF4-FFF2-40B4-BE49-F238E27FC236}">
                <a16:creationId xmlns:a16="http://schemas.microsoft.com/office/drawing/2014/main" id="{9B4D7B3A-95D9-3444-6000-21C0ECABEAF1}"/>
              </a:ext>
            </a:extLst>
          </p:cNvPr>
          <p:cNvSpPr txBox="1"/>
          <p:nvPr/>
        </p:nvSpPr>
        <p:spPr>
          <a:xfrm>
            <a:off x="8414158" y="4798503"/>
            <a:ext cx="587229" cy="307777"/>
          </a:xfrm>
          <a:prstGeom prst="rect">
            <a:avLst/>
          </a:prstGeom>
          <a:noFill/>
        </p:spPr>
        <p:txBody>
          <a:bodyPr wrap="square" rtlCol="0">
            <a:spAutoFit/>
          </a:bodyPr>
          <a:lstStyle/>
          <a:p>
            <a:fld id="{D29BC518-1B33-41F0-91FA-39D69BF25858}" type="slidenum">
              <a:rPr lang="en-US" smtClean="0"/>
              <a:t>9</a:t>
            </a:fld>
            <a:endParaRPr lang="en-US" dirty="0"/>
          </a:p>
        </p:txBody>
      </p:sp>
    </p:spTree>
  </p:cSld>
  <p:clrMapOvr>
    <a:masterClrMapping/>
  </p:clrMapOvr>
</p:sld>
</file>

<file path=ppt/theme/theme1.xml><?xml version="1.0" encoding="utf-8"?>
<a:theme xmlns:a="http://schemas.openxmlformats.org/drawingml/2006/main" name="Navigating Airports and Connections App Pitch Deck by Slidesgo">
  <a:themeElements>
    <a:clrScheme name="Simple Light">
      <a:dk1>
        <a:srgbClr val="161519"/>
      </a:dk1>
      <a:lt1>
        <a:srgbClr val="E6EBE9"/>
      </a:lt1>
      <a:dk2>
        <a:srgbClr val="B0CBCE"/>
      </a:dk2>
      <a:lt2>
        <a:srgbClr val="4E909E"/>
      </a:lt2>
      <a:accent1>
        <a:srgbClr val="80C8D8"/>
      </a:accent1>
      <a:accent2>
        <a:srgbClr val="918F8F"/>
      </a:accent2>
      <a:accent3>
        <a:srgbClr val="736871"/>
      </a:accent3>
      <a:accent4>
        <a:srgbClr val="F7AC3B"/>
      </a:accent4>
      <a:accent5>
        <a:srgbClr val="FFFFFF"/>
      </a:accent5>
      <a:accent6>
        <a:srgbClr val="FFFFFF"/>
      </a:accent6>
      <a:hlink>
        <a:srgbClr val="161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9011</TotalTime>
  <Words>2696</Words>
  <Application>Microsoft Office PowerPoint</Application>
  <PresentationFormat>On-screen Show (16:9)</PresentationFormat>
  <Paragraphs>453</Paragraphs>
  <Slides>48</Slides>
  <Notes>48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48</vt:i4>
      </vt:variant>
    </vt:vector>
  </HeadingPairs>
  <TitlesOfParts>
    <vt:vector size="58" baseType="lpstr">
      <vt:lpstr>Var(--colab-code-font-family)</vt:lpstr>
      <vt:lpstr>Assistant</vt:lpstr>
      <vt:lpstr>Calibri</vt:lpstr>
      <vt:lpstr>Roboto Condensed Light</vt:lpstr>
      <vt:lpstr>Arial</vt:lpstr>
      <vt:lpstr>Archivo ExtraBold</vt:lpstr>
      <vt:lpstr>Arimo</vt:lpstr>
      <vt:lpstr>Navigating Airports and Connections App Pitch Deck by Slidesgo</vt:lpstr>
      <vt:lpstr>1_Office Theme</vt:lpstr>
      <vt:lpstr>Custom</vt:lpstr>
      <vt:lpstr>Carrier On Time Performance Analysis</vt:lpstr>
      <vt:lpstr>Project Summary</vt:lpstr>
      <vt:lpstr>Business Problem</vt:lpstr>
      <vt:lpstr>Methodology and Tools used</vt:lpstr>
      <vt:lpstr>Key Highlights for EDA</vt:lpstr>
      <vt:lpstr>Understanding The Data- Identifying The Operating Airlines In Scope</vt:lpstr>
      <vt:lpstr>Exploratory Data Analysis</vt:lpstr>
      <vt:lpstr>Summary &amp; Insights</vt:lpstr>
      <vt:lpstr>Building The Predictive Model</vt:lpstr>
      <vt:lpstr>Predictive Modeling- Approach</vt:lpstr>
      <vt:lpstr>Predictive Modeling- Variable selection</vt:lpstr>
      <vt:lpstr>Predictive Modeling- Evaluation </vt:lpstr>
      <vt:lpstr>Conclusion,Limitations and Recommendations</vt:lpstr>
      <vt:lpstr>Sources</vt:lpstr>
      <vt:lpstr>Citations</vt:lpstr>
      <vt:lpstr>Citations</vt:lpstr>
      <vt:lpstr>PowerPoint Presentation</vt:lpstr>
      <vt:lpstr>PowerPoint Presentation</vt:lpstr>
      <vt:lpstr>Average Late Aircraft Delays Per Airline</vt:lpstr>
      <vt:lpstr>Average Carrier Delays Per Airline</vt:lpstr>
      <vt:lpstr>Number of Flights Per Airline</vt:lpstr>
      <vt:lpstr>Covid Analysis (Part 2)</vt:lpstr>
      <vt:lpstr>Covid Analysis (Part 2)</vt:lpstr>
      <vt:lpstr>Covid Analysis (Part 2)</vt:lpstr>
      <vt:lpstr>Departure Delay vs Arrival Delay</vt:lpstr>
      <vt:lpstr>Model Updates</vt:lpstr>
      <vt:lpstr>Model Updates- Model execution(Failure)</vt:lpstr>
      <vt:lpstr>PowerPoint Presentation</vt:lpstr>
      <vt:lpstr>PowerPoint Presentation</vt:lpstr>
      <vt:lpstr>PowerPoint Presentation</vt:lpstr>
      <vt:lpstr>PowerPoint Presentation</vt:lpstr>
      <vt:lpstr>Predictive Model - Data Preparation</vt:lpstr>
      <vt:lpstr>Predictive Model - Data Preparation</vt:lpstr>
      <vt:lpstr>Predictive Model - Machine Learning</vt:lpstr>
      <vt:lpstr>Logistic Regression Model Results</vt:lpstr>
      <vt:lpstr>Gaussian Naive Bayes Model Results</vt:lpstr>
      <vt:lpstr>PowerPoint Presentation</vt:lpstr>
      <vt:lpstr>Any Specific Airline who has the most number of Delays?</vt:lpstr>
      <vt:lpstr>Can we see any Seasonality, Trends for the data in terms of delays?</vt:lpstr>
      <vt:lpstr>Arrival Delays</vt:lpstr>
      <vt:lpstr>Percentage of Delayed flights Per Airline</vt:lpstr>
      <vt:lpstr>What are the Overall Causes of Delay Percentages?</vt:lpstr>
      <vt:lpstr>What are the Overall Causes of Delay Percentages for the Small Airlines?</vt:lpstr>
      <vt:lpstr>PowerPoint Presentation</vt:lpstr>
      <vt:lpstr>Departure vs Arrival Delays</vt:lpstr>
      <vt:lpstr>Arrival Delays Per Airport</vt:lpstr>
      <vt:lpstr>Predictive Modeling- Evaluation (Pre-Covid)</vt:lpstr>
      <vt:lpstr>Predictive Modeling- Evaluation (Post- Covid)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Carrier On Time Performance Analysis</dc:title>
  <dc:creator>Swati</dc:creator>
  <cp:lastModifiedBy>Swati Vishwanathan</cp:lastModifiedBy>
  <cp:revision>50</cp:revision>
  <dcterms:modified xsi:type="dcterms:W3CDTF">2023-08-29T03:11:20Z</dcterms:modified>
</cp:coreProperties>
</file>